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Helvetica Neue"/>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HelveticaNeue-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HelveticaNeue-italic.fntdata"/><Relationship Id="rId6" Type="http://schemas.openxmlformats.org/officeDocument/2006/relationships/slide" Target="slides/slide1.xml"/><Relationship Id="rId18" Type="http://schemas.openxmlformats.org/officeDocument/2006/relationships/font" Target="fonts/HelveticaNeue-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cce0c725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cce0c725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e0f64b947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ce0f64b947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ae9f6603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ae9f6603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cae9f660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cae9f660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e0f64b94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e0f64b94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ae9f6603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ae9f6603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ce0c7257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ce0c7257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ae9f6603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ae9f6603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e0f64b947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e0f64b947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e0f64b947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ce0f64b947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2F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F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4B090D"/>
              </a:buClr>
              <a:buSzPts val="2800"/>
              <a:buFont typeface="Helvetica Neue"/>
              <a:buNone/>
              <a:defRPr b="1" sz="2800">
                <a:solidFill>
                  <a:srgbClr val="4B090D"/>
                </a:solidFill>
                <a:latin typeface="Helvetica Neue"/>
                <a:ea typeface="Helvetica Neue"/>
                <a:cs typeface="Helvetica Neue"/>
                <a:sym typeface="Helvetica Neue"/>
              </a:defRPr>
            </a:lvl1pPr>
            <a:lvl2pPr lvl="1">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2pPr>
            <a:lvl3pPr lvl="2">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3pPr>
            <a:lvl4pPr lvl="3">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4pPr>
            <a:lvl5pPr lvl="4">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5pPr>
            <a:lvl6pPr lvl="5">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6pPr>
            <a:lvl7pPr lvl="6">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7pPr>
            <a:lvl8pPr lvl="7">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8pPr>
            <a:lvl9pPr lvl="8">
              <a:spcBef>
                <a:spcPts val="0"/>
              </a:spcBef>
              <a:spcAft>
                <a:spcPts val="0"/>
              </a:spcAft>
              <a:buClr>
                <a:srgbClr val="4B090D"/>
              </a:buClr>
              <a:buSzPts val="2800"/>
              <a:buFont typeface="Helvetica Neue"/>
              <a:buNone/>
              <a:defRPr sz="2800">
                <a:solidFill>
                  <a:srgbClr val="4B090D"/>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4B090D"/>
              </a:buClr>
              <a:buSzPts val="1800"/>
              <a:buFont typeface="Helvetica Neue"/>
              <a:buChar char="●"/>
              <a:defRPr sz="1800">
                <a:solidFill>
                  <a:srgbClr val="4B090D"/>
                </a:solidFill>
                <a:latin typeface="Helvetica Neue"/>
                <a:ea typeface="Helvetica Neue"/>
                <a:cs typeface="Helvetica Neue"/>
                <a:sym typeface="Helvetica Neue"/>
              </a:defRPr>
            </a:lvl1pPr>
            <a:lvl2pPr indent="-317500" lvl="1" marL="9144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2pPr>
            <a:lvl3pPr indent="-317500" lvl="2" marL="13716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3pPr>
            <a:lvl4pPr indent="-317500" lvl="3" marL="18288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4pPr>
            <a:lvl5pPr indent="-317500" lvl="4" marL="22860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5pPr>
            <a:lvl6pPr indent="-317500" lvl="5" marL="27432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6pPr>
            <a:lvl7pPr indent="-317500" lvl="6" marL="32004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7pPr>
            <a:lvl8pPr indent="-317500" lvl="7" marL="36576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8pPr>
            <a:lvl9pPr indent="-317500" lvl="8" marL="4114800">
              <a:lnSpc>
                <a:spcPct val="115000"/>
              </a:lnSpc>
              <a:spcBef>
                <a:spcPts val="0"/>
              </a:spcBef>
              <a:spcAft>
                <a:spcPts val="0"/>
              </a:spcAft>
              <a:buClr>
                <a:srgbClr val="4B090D"/>
              </a:buClr>
              <a:buSzPts val="1400"/>
              <a:buFont typeface="Helvetica Neue"/>
              <a:buChar char="■"/>
              <a:defRPr>
                <a:solidFill>
                  <a:srgbClr val="4B090D"/>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rgbClr val="4B090D"/>
                </a:solidFill>
                <a:latin typeface="Helvetica Neue"/>
                <a:ea typeface="Helvetica Neue"/>
                <a:cs typeface="Helvetica Neue"/>
                <a:sym typeface="Helvetica Neue"/>
              </a:defRPr>
            </a:lvl1pPr>
            <a:lvl2pPr lvl="1" algn="r">
              <a:buNone/>
              <a:defRPr sz="1000">
                <a:solidFill>
                  <a:srgbClr val="4B090D"/>
                </a:solidFill>
                <a:latin typeface="Helvetica Neue"/>
                <a:ea typeface="Helvetica Neue"/>
                <a:cs typeface="Helvetica Neue"/>
                <a:sym typeface="Helvetica Neue"/>
              </a:defRPr>
            </a:lvl2pPr>
            <a:lvl3pPr lvl="2" algn="r">
              <a:buNone/>
              <a:defRPr sz="1000">
                <a:solidFill>
                  <a:srgbClr val="4B090D"/>
                </a:solidFill>
                <a:latin typeface="Helvetica Neue"/>
                <a:ea typeface="Helvetica Neue"/>
                <a:cs typeface="Helvetica Neue"/>
                <a:sym typeface="Helvetica Neue"/>
              </a:defRPr>
            </a:lvl3pPr>
            <a:lvl4pPr lvl="3" algn="r">
              <a:buNone/>
              <a:defRPr sz="1000">
                <a:solidFill>
                  <a:srgbClr val="4B090D"/>
                </a:solidFill>
                <a:latin typeface="Helvetica Neue"/>
                <a:ea typeface="Helvetica Neue"/>
                <a:cs typeface="Helvetica Neue"/>
                <a:sym typeface="Helvetica Neue"/>
              </a:defRPr>
            </a:lvl4pPr>
            <a:lvl5pPr lvl="4" algn="r">
              <a:buNone/>
              <a:defRPr sz="1000">
                <a:solidFill>
                  <a:srgbClr val="4B090D"/>
                </a:solidFill>
                <a:latin typeface="Helvetica Neue"/>
                <a:ea typeface="Helvetica Neue"/>
                <a:cs typeface="Helvetica Neue"/>
                <a:sym typeface="Helvetica Neue"/>
              </a:defRPr>
            </a:lvl5pPr>
            <a:lvl6pPr lvl="5" algn="r">
              <a:buNone/>
              <a:defRPr sz="1000">
                <a:solidFill>
                  <a:srgbClr val="4B090D"/>
                </a:solidFill>
                <a:latin typeface="Helvetica Neue"/>
                <a:ea typeface="Helvetica Neue"/>
                <a:cs typeface="Helvetica Neue"/>
                <a:sym typeface="Helvetica Neue"/>
              </a:defRPr>
            </a:lvl6pPr>
            <a:lvl7pPr lvl="6" algn="r">
              <a:buNone/>
              <a:defRPr sz="1000">
                <a:solidFill>
                  <a:srgbClr val="4B090D"/>
                </a:solidFill>
                <a:latin typeface="Helvetica Neue"/>
                <a:ea typeface="Helvetica Neue"/>
                <a:cs typeface="Helvetica Neue"/>
                <a:sym typeface="Helvetica Neue"/>
              </a:defRPr>
            </a:lvl7pPr>
            <a:lvl8pPr lvl="7" algn="r">
              <a:buNone/>
              <a:defRPr sz="1000">
                <a:solidFill>
                  <a:srgbClr val="4B090D"/>
                </a:solidFill>
                <a:latin typeface="Helvetica Neue"/>
                <a:ea typeface="Helvetica Neue"/>
                <a:cs typeface="Helvetica Neue"/>
                <a:sym typeface="Helvetica Neue"/>
              </a:defRPr>
            </a:lvl8pPr>
            <a:lvl9pPr lvl="8" algn="r">
              <a:buNone/>
              <a:defRPr sz="1000">
                <a:solidFill>
                  <a:srgbClr val="4B090D"/>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1.jpg"/><Relationship Id="rId7" Type="http://schemas.openxmlformats.org/officeDocument/2006/relationships/image" Target="../media/image9.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929775"/>
            <a:ext cx="85206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600"/>
              <a:t>The Winds of Change: How Do Galactic Winds Evolve Over Time?</a:t>
            </a:r>
            <a:endParaRPr sz="3600"/>
          </a:p>
        </p:txBody>
      </p:sp>
      <p:sp>
        <p:nvSpPr>
          <p:cNvPr id="55" name="Google Shape;55;p13"/>
          <p:cNvSpPr txBox="1"/>
          <p:nvPr>
            <p:ph idx="1" type="subTitle"/>
          </p:nvPr>
        </p:nvSpPr>
        <p:spPr>
          <a:xfrm>
            <a:off x="311700" y="2748075"/>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Nicole Kerrison</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a:t>Mentor</a:t>
            </a:r>
            <a:r>
              <a:rPr lang="en"/>
              <a:t>: Ann Zabludoff</a:t>
            </a:r>
            <a:endParaRPr/>
          </a:p>
        </p:txBody>
      </p:sp>
      <p:grpSp>
        <p:nvGrpSpPr>
          <p:cNvPr id="56" name="Google Shape;56;p13"/>
          <p:cNvGrpSpPr/>
          <p:nvPr/>
        </p:nvGrpSpPr>
        <p:grpSpPr>
          <a:xfrm>
            <a:off x="1492088" y="4196410"/>
            <a:ext cx="6159817" cy="777203"/>
            <a:chOff x="227988" y="4046211"/>
            <a:chExt cx="8688035" cy="1097280"/>
          </a:xfrm>
        </p:grpSpPr>
        <p:pic>
          <p:nvPicPr>
            <p:cNvPr id="57" name="Google Shape;57;p13"/>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58" name="Google Shape;58;p13"/>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59" name="Google Shape;59;p13"/>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60" name="Google Shape;60;p13"/>
            <p:cNvCxnSpPr>
              <a:stCxn id="59" idx="3"/>
              <a:endCxn id="58"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3"/>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Thank You!</a:t>
            </a:r>
            <a:endParaRPr>
              <a:solidFill>
                <a:srgbClr val="4B090D"/>
              </a:solidFill>
            </a:endParaRPr>
          </a:p>
        </p:txBody>
      </p:sp>
      <p:sp>
        <p:nvSpPr>
          <p:cNvPr id="233" name="Google Shape;233;p22"/>
          <p:cNvSpPr txBox="1"/>
          <p:nvPr>
            <p:ph idx="1" type="body"/>
          </p:nvPr>
        </p:nvSpPr>
        <p:spPr>
          <a:xfrm>
            <a:off x="311700" y="1152475"/>
            <a:ext cx="8520600" cy="194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4B090D"/>
                </a:solidFill>
              </a:rPr>
              <a:t>Dr. Ann Zabludoff — </a:t>
            </a:r>
            <a:r>
              <a:rPr i="1" lang="en" sz="1400">
                <a:solidFill>
                  <a:srgbClr val="4B090D"/>
                </a:solidFill>
              </a:rPr>
              <a:t>Project Mentor</a:t>
            </a:r>
            <a:endParaRPr i="1" sz="1400">
              <a:solidFill>
                <a:srgbClr val="4B090D"/>
              </a:solidFill>
            </a:endParaRPr>
          </a:p>
          <a:p>
            <a:pPr indent="0" lvl="0" marL="0" rtl="0" algn="l">
              <a:spcBef>
                <a:spcPts val="1200"/>
              </a:spcBef>
              <a:spcAft>
                <a:spcPts val="0"/>
              </a:spcAft>
              <a:buNone/>
            </a:pPr>
            <a:r>
              <a:rPr lang="en" sz="1400">
                <a:solidFill>
                  <a:srgbClr val="4B090D"/>
                </a:solidFill>
              </a:rPr>
              <a:t>Michelle Coe — </a:t>
            </a:r>
            <a:r>
              <a:rPr i="1" lang="en" sz="1400">
                <a:solidFill>
                  <a:srgbClr val="4B090D"/>
                </a:solidFill>
              </a:rPr>
              <a:t>Program Manager</a:t>
            </a:r>
            <a:endParaRPr i="1" sz="1400">
              <a:solidFill>
                <a:srgbClr val="4B090D"/>
              </a:solidFill>
            </a:endParaRPr>
          </a:p>
          <a:p>
            <a:pPr indent="0" lvl="0" marL="0" rtl="0" algn="l">
              <a:spcBef>
                <a:spcPts val="1200"/>
              </a:spcBef>
              <a:spcAft>
                <a:spcPts val="1200"/>
              </a:spcAft>
              <a:buNone/>
            </a:pPr>
            <a:r>
              <a:rPr lang="en" sz="1400">
                <a:solidFill>
                  <a:srgbClr val="4B090D"/>
                </a:solidFill>
              </a:rPr>
              <a:t>Arizona Space Grant Consortium and UA/NASA Space Grant Program</a:t>
            </a:r>
            <a:endParaRPr sz="1400">
              <a:solidFill>
                <a:srgbClr val="4B090D"/>
              </a:solidFill>
            </a:endParaRPr>
          </a:p>
        </p:txBody>
      </p:sp>
      <p:grpSp>
        <p:nvGrpSpPr>
          <p:cNvPr id="234" name="Google Shape;234;p22"/>
          <p:cNvGrpSpPr/>
          <p:nvPr/>
        </p:nvGrpSpPr>
        <p:grpSpPr>
          <a:xfrm>
            <a:off x="1492088" y="4196410"/>
            <a:ext cx="6159817" cy="777203"/>
            <a:chOff x="227988" y="4046211"/>
            <a:chExt cx="8688035" cy="1097280"/>
          </a:xfrm>
        </p:grpSpPr>
        <p:pic>
          <p:nvPicPr>
            <p:cNvPr id="235" name="Google Shape;235;p22"/>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236" name="Google Shape;236;p22"/>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237" name="Google Shape;237;p22"/>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238" name="Google Shape;238;p22"/>
            <p:cNvCxnSpPr>
              <a:stCxn id="237" idx="3"/>
              <a:endCxn id="236"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239" name="Google Shape;239;p22"/>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
        <p:nvSpPr>
          <p:cNvPr id="240" name="Google Shape;240;p22"/>
          <p:cNvSpPr txBox="1"/>
          <p:nvPr/>
        </p:nvSpPr>
        <p:spPr>
          <a:xfrm>
            <a:off x="486600" y="3207838"/>
            <a:ext cx="8170800" cy="103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b="1" lang="en" sz="900">
                <a:solidFill>
                  <a:srgbClr val="4B090D"/>
                </a:solidFill>
                <a:latin typeface="Helvetica Neue"/>
                <a:ea typeface="Helvetica Neue"/>
                <a:cs typeface="Helvetica Neue"/>
                <a:sym typeface="Helvetica Neue"/>
              </a:rPr>
              <a:t>The material contained in this document is based upon work supported by a National Aeronautics and Space Administration (NASA) grant or cooperative agreement. Any opinions, findings, conclusions or recommendations expressed in this material are those of the author and do not necessarily reflect the views of NASA. This work was supported through a NASA grant awarded to the Arizona/NASA Space Grant Consortium.</a:t>
            </a:r>
            <a:endParaRPr b="1" sz="1300">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Image Credits</a:t>
            </a:r>
            <a:endParaRPr>
              <a:solidFill>
                <a:srgbClr val="4B090D"/>
              </a:solidFill>
            </a:endParaRPr>
          </a:p>
        </p:txBody>
      </p:sp>
      <p:sp>
        <p:nvSpPr>
          <p:cNvPr id="246" name="Google Shape;246;p23"/>
          <p:cNvSpPr txBox="1"/>
          <p:nvPr>
            <p:ph idx="1" type="body"/>
          </p:nvPr>
        </p:nvSpPr>
        <p:spPr>
          <a:xfrm>
            <a:off x="311700" y="1152475"/>
            <a:ext cx="8520600" cy="290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4B090D"/>
                </a:solidFill>
              </a:rPr>
              <a:t>M82 — </a:t>
            </a:r>
            <a:r>
              <a:rPr i="1" lang="en" sz="1400">
                <a:solidFill>
                  <a:srgbClr val="4B090D"/>
                </a:solidFill>
              </a:rPr>
              <a:t>NASA, ESA and the Hubble Heritage Team (STScI/AURA)</a:t>
            </a:r>
            <a:endParaRPr i="1" sz="1400">
              <a:solidFill>
                <a:srgbClr val="4B090D"/>
              </a:solidFill>
            </a:endParaRPr>
          </a:p>
          <a:p>
            <a:pPr indent="0" lvl="0" marL="0" rtl="0" algn="l">
              <a:spcBef>
                <a:spcPts val="1200"/>
              </a:spcBef>
              <a:spcAft>
                <a:spcPts val="0"/>
              </a:spcAft>
              <a:buNone/>
            </a:pPr>
            <a:r>
              <a:rPr lang="en" sz="1400">
                <a:solidFill>
                  <a:srgbClr val="4B090D"/>
                </a:solidFill>
              </a:rPr>
              <a:t>NGC 4038 / NGC 4039 — </a:t>
            </a:r>
            <a:r>
              <a:rPr i="1" lang="en" sz="1400">
                <a:solidFill>
                  <a:srgbClr val="4B090D"/>
                </a:solidFill>
              </a:rPr>
              <a:t>NASA, ESA, and the Hubble Heritage Team (STScI/AURA)</a:t>
            </a:r>
            <a:endParaRPr i="1" sz="1400">
              <a:solidFill>
                <a:srgbClr val="4B090D"/>
              </a:solidFill>
            </a:endParaRPr>
          </a:p>
          <a:p>
            <a:pPr indent="0" lvl="0" marL="0" rtl="0" algn="l">
              <a:spcBef>
                <a:spcPts val="1200"/>
              </a:spcBef>
              <a:spcAft>
                <a:spcPts val="0"/>
              </a:spcAft>
              <a:buNone/>
            </a:pPr>
            <a:r>
              <a:rPr lang="en" sz="1400">
                <a:solidFill>
                  <a:srgbClr val="4B090D"/>
                </a:solidFill>
              </a:rPr>
              <a:t>NGC 4488 — </a:t>
            </a:r>
            <a:r>
              <a:rPr i="1" lang="en" sz="1400">
                <a:solidFill>
                  <a:srgbClr val="4B090D"/>
                </a:solidFill>
              </a:rPr>
              <a:t>Sloan Digital Sky Survey</a:t>
            </a:r>
            <a:endParaRPr i="1" sz="1400">
              <a:solidFill>
                <a:srgbClr val="4B090D"/>
              </a:solidFill>
            </a:endParaRPr>
          </a:p>
          <a:p>
            <a:pPr indent="0" lvl="0" marL="0" rtl="0" algn="l">
              <a:spcBef>
                <a:spcPts val="1200"/>
              </a:spcBef>
              <a:spcAft>
                <a:spcPts val="0"/>
              </a:spcAft>
              <a:buNone/>
            </a:pPr>
            <a:r>
              <a:rPr lang="en" sz="1400">
                <a:solidFill>
                  <a:srgbClr val="4B090D"/>
                </a:solidFill>
              </a:rPr>
              <a:t>NGC 4472 — </a:t>
            </a:r>
            <a:r>
              <a:rPr i="1" lang="en" sz="1400">
                <a:solidFill>
                  <a:srgbClr val="4B090D"/>
                </a:solidFill>
              </a:rPr>
              <a:t>Sloan Digital Sky Survey</a:t>
            </a:r>
            <a:endParaRPr i="1" sz="1400">
              <a:solidFill>
                <a:srgbClr val="4B090D"/>
              </a:solidFill>
            </a:endParaRPr>
          </a:p>
          <a:p>
            <a:pPr indent="0" lvl="0" marL="0" rtl="0" algn="l">
              <a:spcBef>
                <a:spcPts val="1200"/>
              </a:spcBef>
              <a:spcAft>
                <a:spcPts val="0"/>
              </a:spcAft>
              <a:buNone/>
            </a:pPr>
            <a:r>
              <a:rPr lang="en" sz="1400">
                <a:solidFill>
                  <a:srgbClr val="4B090D"/>
                </a:solidFill>
              </a:rPr>
              <a:t>NGC 1313 — </a:t>
            </a:r>
            <a:r>
              <a:rPr i="1" lang="en" sz="1400">
                <a:solidFill>
                  <a:srgbClr val="4B090D"/>
                </a:solidFill>
              </a:rPr>
              <a:t>Velimir Popov &amp; Emil Ivanov</a:t>
            </a:r>
            <a:endParaRPr i="1" sz="1400">
              <a:solidFill>
                <a:srgbClr val="4B090D"/>
              </a:solidFill>
            </a:endParaRPr>
          </a:p>
          <a:p>
            <a:pPr indent="0" lvl="0" marL="0" rtl="0" algn="l">
              <a:spcBef>
                <a:spcPts val="1200"/>
              </a:spcBef>
              <a:spcAft>
                <a:spcPts val="0"/>
              </a:spcAft>
              <a:buNone/>
            </a:pPr>
            <a:r>
              <a:rPr lang="en" sz="1400">
                <a:solidFill>
                  <a:srgbClr val="4B090D"/>
                </a:solidFill>
              </a:rPr>
              <a:t>Stephan’s Quintet — </a:t>
            </a:r>
            <a:r>
              <a:rPr i="1" lang="en" sz="1400">
                <a:solidFill>
                  <a:srgbClr val="4B090D"/>
                </a:solidFill>
              </a:rPr>
              <a:t>NASA, ESA, and the Hubble SM4 ERO Team</a:t>
            </a:r>
            <a:endParaRPr i="1" sz="1400">
              <a:solidFill>
                <a:srgbClr val="4B090D"/>
              </a:solidFill>
            </a:endParaRPr>
          </a:p>
          <a:p>
            <a:pPr indent="0" lvl="0" marL="0" rtl="0" algn="l">
              <a:spcBef>
                <a:spcPts val="1200"/>
              </a:spcBef>
              <a:spcAft>
                <a:spcPts val="1200"/>
              </a:spcAft>
              <a:buNone/>
            </a:pPr>
            <a:r>
              <a:rPr lang="en" sz="1400">
                <a:solidFill>
                  <a:srgbClr val="4B090D"/>
                </a:solidFill>
              </a:rPr>
              <a:t>Abell 2218 — </a:t>
            </a:r>
            <a:r>
              <a:rPr i="1" lang="en" sz="1400">
                <a:solidFill>
                  <a:srgbClr val="4B090D"/>
                </a:solidFill>
              </a:rPr>
              <a:t>NASA, Andrew Fruchter and the ERO Team</a:t>
            </a:r>
            <a:endParaRPr i="1" sz="1400">
              <a:solidFill>
                <a:srgbClr val="4B090D"/>
              </a:solidFill>
            </a:endParaRPr>
          </a:p>
        </p:txBody>
      </p:sp>
      <p:grpSp>
        <p:nvGrpSpPr>
          <p:cNvPr id="247" name="Google Shape;247;p23"/>
          <p:cNvGrpSpPr/>
          <p:nvPr/>
        </p:nvGrpSpPr>
        <p:grpSpPr>
          <a:xfrm>
            <a:off x="1492088" y="4196410"/>
            <a:ext cx="6159817" cy="777203"/>
            <a:chOff x="227988" y="4046211"/>
            <a:chExt cx="8688035" cy="1097280"/>
          </a:xfrm>
        </p:grpSpPr>
        <p:pic>
          <p:nvPicPr>
            <p:cNvPr id="248" name="Google Shape;248;p23"/>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249" name="Google Shape;249;p23"/>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250" name="Google Shape;250;p23"/>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251" name="Google Shape;251;p23"/>
            <p:cNvCxnSpPr>
              <a:stCxn id="250" idx="3"/>
              <a:endCxn id="249"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23"/>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Galactic Winds</a:t>
            </a:r>
            <a:endParaRPr>
              <a:solidFill>
                <a:srgbClr val="4B090D"/>
              </a:solidFill>
            </a:endParaRPr>
          </a:p>
        </p:txBody>
      </p:sp>
      <p:sp>
        <p:nvSpPr>
          <p:cNvPr id="67" name="Google Shape;67;p14"/>
          <p:cNvSpPr txBox="1"/>
          <p:nvPr>
            <p:ph idx="1" type="body"/>
          </p:nvPr>
        </p:nvSpPr>
        <p:spPr>
          <a:xfrm>
            <a:off x="311700" y="1152475"/>
            <a:ext cx="3999900" cy="2934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4B090D"/>
              </a:buClr>
              <a:buSzPts val="1400"/>
              <a:buChar char="●"/>
            </a:pPr>
            <a:r>
              <a:rPr lang="en">
                <a:solidFill>
                  <a:srgbClr val="4B090D"/>
                </a:solidFill>
              </a:rPr>
              <a:t>Also known as “outflows” and “feedback”</a:t>
            </a:r>
            <a:endParaRPr>
              <a:solidFill>
                <a:srgbClr val="4B090D"/>
              </a:solidFill>
            </a:endParaRPr>
          </a:p>
          <a:p>
            <a:pPr indent="-317500" lvl="0" marL="457200" rtl="0" algn="l">
              <a:spcBef>
                <a:spcPts val="1000"/>
              </a:spcBef>
              <a:spcAft>
                <a:spcPts val="0"/>
              </a:spcAft>
              <a:buClr>
                <a:srgbClr val="4B090D"/>
              </a:buClr>
              <a:buSzPts val="1400"/>
              <a:buChar char="●"/>
            </a:pPr>
            <a:r>
              <a:rPr lang="en">
                <a:solidFill>
                  <a:srgbClr val="4B090D"/>
                </a:solidFill>
              </a:rPr>
              <a:t>High velocity gas and dust particles ejected from a galaxy</a:t>
            </a:r>
            <a:endParaRPr>
              <a:solidFill>
                <a:srgbClr val="4B090D"/>
              </a:solidFill>
            </a:endParaRPr>
          </a:p>
          <a:p>
            <a:pPr indent="-317500" lvl="0" marL="457200" rtl="0" algn="l">
              <a:spcBef>
                <a:spcPts val="1000"/>
              </a:spcBef>
              <a:spcAft>
                <a:spcPts val="0"/>
              </a:spcAft>
              <a:buClr>
                <a:srgbClr val="4B090D"/>
              </a:buClr>
              <a:buSzPts val="1400"/>
              <a:buChar char="●"/>
            </a:pPr>
            <a:r>
              <a:rPr lang="en">
                <a:solidFill>
                  <a:srgbClr val="4B090D"/>
                </a:solidFill>
              </a:rPr>
              <a:t>Manifest from</a:t>
            </a:r>
            <a:endParaRPr>
              <a:solidFill>
                <a:srgbClr val="4B090D"/>
              </a:solidFill>
            </a:endParaRPr>
          </a:p>
          <a:p>
            <a:pPr indent="-317500" lvl="1" marL="914400" rtl="0" algn="l">
              <a:spcBef>
                <a:spcPts val="1000"/>
              </a:spcBef>
              <a:spcAft>
                <a:spcPts val="0"/>
              </a:spcAft>
              <a:buClr>
                <a:srgbClr val="4B090D"/>
              </a:buClr>
              <a:buSzPts val="1400"/>
              <a:buChar char="○"/>
            </a:pPr>
            <a:r>
              <a:rPr lang="en" sz="1400">
                <a:solidFill>
                  <a:srgbClr val="4B090D"/>
                </a:solidFill>
              </a:rPr>
              <a:t>Intense star formation (“starbursts”)</a:t>
            </a:r>
            <a:endParaRPr sz="1400">
              <a:solidFill>
                <a:srgbClr val="4B090D"/>
              </a:solidFill>
            </a:endParaRPr>
          </a:p>
          <a:p>
            <a:pPr indent="-317500" lvl="1" marL="914400" rtl="0" algn="l">
              <a:spcBef>
                <a:spcPts val="1000"/>
              </a:spcBef>
              <a:spcAft>
                <a:spcPts val="0"/>
              </a:spcAft>
              <a:buClr>
                <a:srgbClr val="4B090D"/>
              </a:buClr>
              <a:buSzPts val="1400"/>
              <a:buChar char="○"/>
            </a:pPr>
            <a:r>
              <a:rPr lang="en" sz="1400">
                <a:solidFill>
                  <a:srgbClr val="4B090D"/>
                </a:solidFill>
              </a:rPr>
              <a:t>Exploding stars (“supernovae”)</a:t>
            </a:r>
            <a:endParaRPr sz="1400">
              <a:solidFill>
                <a:srgbClr val="4B090D"/>
              </a:solidFill>
            </a:endParaRPr>
          </a:p>
          <a:p>
            <a:pPr indent="-317500" lvl="1" marL="914400" rtl="0" algn="l">
              <a:spcBef>
                <a:spcPts val="1000"/>
              </a:spcBef>
              <a:spcAft>
                <a:spcPts val="1000"/>
              </a:spcAft>
              <a:buClr>
                <a:srgbClr val="4B090D"/>
              </a:buClr>
              <a:buSzPts val="1400"/>
              <a:buChar char="○"/>
            </a:pPr>
            <a:r>
              <a:rPr lang="en" sz="1400">
                <a:solidFill>
                  <a:srgbClr val="4B090D"/>
                </a:solidFill>
              </a:rPr>
              <a:t>Central black holes</a:t>
            </a:r>
            <a:endParaRPr sz="1400">
              <a:solidFill>
                <a:srgbClr val="4B090D"/>
              </a:solidFill>
            </a:endParaRPr>
          </a:p>
        </p:txBody>
      </p:sp>
      <p:pic>
        <p:nvPicPr>
          <p:cNvPr id="68" name="Google Shape;68;p14"/>
          <p:cNvPicPr preferRelativeResize="0"/>
          <p:nvPr/>
        </p:nvPicPr>
        <p:blipFill>
          <a:blip r:embed="rId3">
            <a:alphaModFix/>
          </a:blip>
          <a:stretch>
            <a:fillRect/>
          </a:stretch>
        </p:blipFill>
        <p:spPr>
          <a:xfrm>
            <a:off x="5223213" y="1140413"/>
            <a:ext cx="3091675" cy="2411277"/>
          </a:xfrm>
          <a:prstGeom prst="rect">
            <a:avLst/>
          </a:prstGeom>
          <a:noFill/>
          <a:ln>
            <a:noFill/>
          </a:ln>
        </p:spPr>
      </p:pic>
      <p:sp>
        <p:nvSpPr>
          <p:cNvPr id="69" name="Google Shape;69;p14"/>
          <p:cNvSpPr txBox="1"/>
          <p:nvPr/>
        </p:nvSpPr>
        <p:spPr>
          <a:xfrm>
            <a:off x="5641038" y="3551688"/>
            <a:ext cx="2256000" cy="3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2C1DCB"/>
                </a:solidFill>
                <a:latin typeface="Helvetica Neue"/>
                <a:ea typeface="Helvetica Neue"/>
                <a:cs typeface="Helvetica Neue"/>
                <a:sym typeface="Helvetica Neue"/>
              </a:rPr>
              <a:t>M82</a:t>
            </a:r>
            <a:endParaRPr b="1" sz="1500">
              <a:solidFill>
                <a:srgbClr val="2C1DCB"/>
              </a:solidFill>
              <a:latin typeface="Helvetica Neue"/>
              <a:ea typeface="Helvetica Neue"/>
              <a:cs typeface="Helvetica Neue"/>
              <a:sym typeface="Helvetica Neue"/>
            </a:endParaRPr>
          </a:p>
        </p:txBody>
      </p:sp>
      <p:grpSp>
        <p:nvGrpSpPr>
          <p:cNvPr id="70" name="Google Shape;70;p14"/>
          <p:cNvGrpSpPr/>
          <p:nvPr/>
        </p:nvGrpSpPr>
        <p:grpSpPr>
          <a:xfrm>
            <a:off x="1492088" y="4196410"/>
            <a:ext cx="6159817" cy="777203"/>
            <a:chOff x="227988" y="4046211"/>
            <a:chExt cx="8688035" cy="1097280"/>
          </a:xfrm>
        </p:grpSpPr>
        <p:pic>
          <p:nvPicPr>
            <p:cNvPr id="71" name="Google Shape;71;p14"/>
            <p:cNvPicPr preferRelativeResize="0"/>
            <p:nvPr/>
          </p:nvPicPr>
          <p:blipFill>
            <a:blip r:embed="rId4">
              <a:alphaModFix/>
            </a:blip>
            <a:stretch>
              <a:fillRect/>
            </a:stretch>
          </p:blipFill>
          <p:spPr>
            <a:xfrm>
              <a:off x="227988" y="4243850"/>
              <a:ext cx="751126" cy="702000"/>
            </a:xfrm>
            <a:prstGeom prst="rect">
              <a:avLst/>
            </a:prstGeom>
            <a:noFill/>
            <a:ln>
              <a:noFill/>
            </a:ln>
          </p:spPr>
        </p:pic>
        <p:pic>
          <p:nvPicPr>
            <p:cNvPr id="72" name="Google Shape;72;p14"/>
            <p:cNvPicPr preferRelativeResize="0"/>
            <p:nvPr/>
          </p:nvPicPr>
          <p:blipFill>
            <a:blip r:embed="rId5">
              <a:alphaModFix/>
            </a:blip>
            <a:stretch>
              <a:fillRect/>
            </a:stretch>
          </p:blipFill>
          <p:spPr>
            <a:xfrm>
              <a:off x="8093063" y="4046211"/>
              <a:ext cx="822960" cy="1097280"/>
            </a:xfrm>
            <a:prstGeom prst="rect">
              <a:avLst/>
            </a:prstGeom>
            <a:noFill/>
            <a:ln>
              <a:noFill/>
            </a:ln>
          </p:spPr>
        </p:pic>
        <p:pic>
          <p:nvPicPr>
            <p:cNvPr id="73" name="Google Shape;73;p14"/>
            <p:cNvPicPr preferRelativeResize="0"/>
            <p:nvPr/>
          </p:nvPicPr>
          <p:blipFill>
            <a:blip r:embed="rId6">
              <a:alphaModFix/>
            </a:blip>
            <a:stretch>
              <a:fillRect/>
            </a:stretch>
          </p:blipFill>
          <p:spPr>
            <a:xfrm>
              <a:off x="4175273" y="4206225"/>
              <a:ext cx="728663" cy="777240"/>
            </a:xfrm>
            <a:prstGeom prst="rect">
              <a:avLst/>
            </a:prstGeom>
            <a:noFill/>
            <a:ln>
              <a:noFill/>
            </a:ln>
          </p:spPr>
        </p:pic>
        <p:cxnSp>
          <p:nvCxnSpPr>
            <p:cNvPr id="74" name="Google Shape;74;p14"/>
            <p:cNvCxnSpPr>
              <a:stCxn id="73" idx="3"/>
              <a:endCxn id="72"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75" name="Google Shape;75;p14"/>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An Evolutionary Sequence</a:t>
            </a:r>
            <a:endParaRPr>
              <a:solidFill>
                <a:srgbClr val="4B090D"/>
              </a:solidFill>
            </a:endParaRPr>
          </a:p>
        </p:txBody>
      </p:sp>
      <p:grpSp>
        <p:nvGrpSpPr>
          <p:cNvPr id="81" name="Google Shape;81;p15"/>
          <p:cNvGrpSpPr/>
          <p:nvPr/>
        </p:nvGrpSpPr>
        <p:grpSpPr>
          <a:xfrm>
            <a:off x="1520275" y="1308584"/>
            <a:ext cx="6103448" cy="2596957"/>
            <a:chOff x="744550" y="1224775"/>
            <a:chExt cx="7829953" cy="3332850"/>
          </a:xfrm>
        </p:grpSpPr>
        <p:sp>
          <p:nvSpPr>
            <p:cNvPr id="82" name="Google Shape;82;p15"/>
            <p:cNvSpPr txBox="1"/>
            <p:nvPr/>
          </p:nvSpPr>
          <p:spPr>
            <a:xfrm>
              <a:off x="744550" y="1224775"/>
              <a:ext cx="23847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B090D"/>
                  </a:solidFill>
                  <a:latin typeface="Helvetica Neue"/>
                  <a:ea typeface="Helvetica Neue"/>
                  <a:cs typeface="Helvetica Neue"/>
                  <a:sym typeface="Helvetica Neue"/>
                </a:rPr>
                <a:t>Actively Star Forming</a:t>
              </a:r>
              <a:endParaRPr b="1" sz="1200">
                <a:solidFill>
                  <a:srgbClr val="4B090D"/>
                </a:solidFill>
                <a:latin typeface="Helvetica Neue"/>
                <a:ea typeface="Helvetica Neue"/>
                <a:cs typeface="Helvetica Neue"/>
                <a:sym typeface="Helvetica Neue"/>
              </a:endParaRPr>
            </a:p>
          </p:txBody>
        </p:sp>
        <p:sp>
          <p:nvSpPr>
            <p:cNvPr id="83" name="Google Shape;83;p15"/>
            <p:cNvSpPr txBox="1"/>
            <p:nvPr/>
          </p:nvSpPr>
          <p:spPr>
            <a:xfrm>
              <a:off x="3332550" y="1224775"/>
              <a:ext cx="2606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B090D"/>
                  </a:solidFill>
                  <a:latin typeface="Helvetica Neue"/>
                  <a:ea typeface="Helvetica Neue"/>
                  <a:cs typeface="Helvetica Neue"/>
                  <a:sym typeface="Helvetica Neue"/>
                </a:rPr>
                <a:t>Recently Star Forming</a:t>
              </a:r>
              <a:endParaRPr b="1" sz="1200">
                <a:solidFill>
                  <a:srgbClr val="4B090D"/>
                </a:solidFill>
                <a:latin typeface="Helvetica Neue"/>
                <a:ea typeface="Helvetica Neue"/>
                <a:cs typeface="Helvetica Neue"/>
                <a:sym typeface="Helvetica Neue"/>
              </a:endParaRPr>
            </a:p>
          </p:txBody>
        </p:sp>
        <p:sp>
          <p:nvSpPr>
            <p:cNvPr id="84" name="Google Shape;84;p15"/>
            <p:cNvSpPr txBox="1"/>
            <p:nvPr/>
          </p:nvSpPr>
          <p:spPr>
            <a:xfrm>
              <a:off x="5968403" y="1224787"/>
              <a:ext cx="2606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B090D"/>
                  </a:solidFill>
                  <a:latin typeface="Helvetica Neue"/>
                  <a:ea typeface="Helvetica Neue"/>
                  <a:cs typeface="Helvetica Neue"/>
                  <a:sym typeface="Helvetica Neue"/>
                </a:rPr>
                <a:t>No Longer Star Forming</a:t>
              </a:r>
              <a:endParaRPr b="1" sz="1200">
                <a:solidFill>
                  <a:srgbClr val="4B090D"/>
                </a:solidFill>
                <a:latin typeface="Helvetica Neue"/>
                <a:ea typeface="Helvetica Neue"/>
                <a:cs typeface="Helvetica Neue"/>
                <a:sym typeface="Helvetica Neue"/>
              </a:endParaRPr>
            </a:p>
          </p:txBody>
        </p:sp>
        <p:pic>
          <p:nvPicPr>
            <p:cNvPr id="85" name="Google Shape;85;p15"/>
            <p:cNvPicPr preferRelativeResize="0"/>
            <p:nvPr/>
          </p:nvPicPr>
          <p:blipFill>
            <a:blip r:embed="rId3">
              <a:alphaModFix/>
            </a:blip>
            <a:stretch>
              <a:fillRect/>
            </a:stretch>
          </p:blipFill>
          <p:spPr>
            <a:xfrm>
              <a:off x="744550" y="1797475"/>
              <a:ext cx="2384597" cy="2366324"/>
            </a:xfrm>
            <a:prstGeom prst="rect">
              <a:avLst/>
            </a:prstGeom>
            <a:noFill/>
            <a:ln>
              <a:noFill/>
            </a:ln>
          </p:spPr>
        </p:pic>
        <p:pic>
          <p:nvPicPr>
            <p:cNvPr id="86" name="Google Shape;86;p15"/>
            <p:cNvPicPr preferRelativeResize="0"/>
            <p:nvPr/>
          </p:nvPicPr>
          <p:blipFill rotWithShape="1">
            <a:blip r:embed="rId4">
              <a:alphaModFix/>
            </a:blip>
            <a:srcRect b="8373" l="0" r="5392" t="8390"/>
            <a:stretch/>
          </p:blipFill>
          <p:spPr>
            <a:xfrm>
              <a:off x="6143450" y="1797475"/>
              <a:ext cx="2256000" cy="2366325"/>
            </a:xfrm>
            <a:prstGeom prst="rect">
              <a:avLst/>
            </a:prstGeom>
            <a:noFill/>
            <a:ln>
              <a:noFill/>
            </a:ln>
          </p:spPr>
        </p:pic>
        <p:pic>
          <p:nvPicPr>
            <p:cNvPr id="87" name="Google Shape;87;p15"/>
            <p:cNvPicPr preferRelativeResize="0"/>
            <p:nvPr/>
          </p:nvPicPr>
          <p:blipFill>
            <a:blip r:embed="rId5">
              <a:alphaModFix/>
            </a:blip>
            <a:stretch>
              <a:fillRect/>
            </a:stretch>
          </p:blipFill>
          <p:spPr>
            <a:xfrm>
              <a:off x="3453137" y="1797475"/>
              <a:ext cx="2366326" cy="2366326"/>
            </a:xfrm>
            <a:prstGeom prst="rect">
              <a:avLst/>
            </a:prstGeom>
            <a:noFill/>
            <a:ln>
              <a:noFill/>
            </a:ln>
          </p:spPr>
        </p:pic>
        <p:sp>
          <p:nvSpPr>
            <p:cNvPr id="88" name="Google Shape;88;p15"/>
            <p:cNvSpPr/>
            <p:nvPr/>
          </p:nvSpPr>
          <p:spPr>
            <a:xfrm>
              <a:off x="2890838" y="2780675"/>
              <a:ext cx="934200" cy="3999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nvSpPr>
          <p:spPr>
            <a:xfrm>
              <a:off x="3508288" y="4248025"/>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2C1DCB"/>
                  </a:solidFill>
                  <a:latin typeface="Helvetica Neue"/>
                  <a:ea typeface="Helvetica Neue"/>
                  <a:cs typeface="Helvetica Neue"/>
                  <a:sym typeface="Helvetica Neue"/>
                </a:rPr>
                <a:t>NGC 4488</a:t>
              </a:r>
              <a:endParaRPr b="1" sz="1100">
                <a:solidFill>
                  <a:srgbClr val="2C1DCB"/>
                </a:solidFill>
                <a:latin typeface="Helvetica Neue"/>
                <a:ea typeface="Helvetica Neue"/>
                <a:cs typeface="Helvetica Neue"/>
                <a:sym typeface="Helvetica Neue"/>
              </a:endParaRPr>
            </a:p>
          </p:txBody>
        </p:sp>
        <p:sp>
          <p:nvSpPr>
            <p:cNvPr id="90" name="Google Shape;90;p15"/>
            <p:cNvSpPr txBox="1"/>
            <p:nvPr/>
          </p:nvSpPr>
          <p:spPr>
            <a:xfrm>
              <a:off x="808838" y="4248025"/>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2C1DCB"/>
                  </a:solidFill>
                  <a:latin typeface="Helvetica Neue"/>
                  <a:ea typeface="Helvetica Neue"/>
                  <a:cs typeface="Helvetica Neue"/>
                  <a:sym typeface="Helvetica Neue"/>
                </a:rPr>
                <a:t>NGC 4038 / NGC 4039</a:t>
              </a:r>
              <a:endParaRPr b="1" sz="1100">
                <a:solidFill>
                  <a:srgbClr val="2C1DCB"/>
                </a:solidFill>
                <a:latin typeface="Helvetica Neue"/>
                <a:ea typeface="Helvetica Neue"/>
                <a:cs typeface="Helvetica Neue"/>
                <a:sym typeface="Helvetica Neue"/>
              </a:endParaRPr>
            </a:p>
          </p:txBody>
        </p:sp>
        <p:sp>
          <p:nvSpPr>
            <p:cNvPr id="91" name="Google Shape;91;p15"/>
            <p:cNvSpPr txBox="1"/>
            <p:nvPr/>
          </p:nvSpPr>
          <p:spPr>
            <a:xfrm>
              <a:off x="6143438" y="4248025"/>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2C1DCB"/>
                  </a:solidFill>
                  <a:latin typeface="Helvetica Neue"/>
                  <a:ea typeface="Helvetica Neue"/>
                  <a:cs typeface="Helvetica Neue"/>
                  <a:sym typeface="Helvetica Neue"/>
                </a:rPr>
                <a:t>NGC 4472</a:t>
              </a:r>
              <a:endParaRPr b="1" sz="1100">
                <a:solidFill>
                  <a:srgbClr val="2C1DCB"/>
                </a:solidFill>
                <a:latin typeface="Helvetica Neue"/>
                <a:ea typeface="Helvetica Neue"/>
                <a:cs typeface="Helvetica Neue"/>
                <a:sym typeface="Helvetica Neue"/>
              </a:endParaRPr>
            </a:p>
          </p:txBody>
        </p:sp>
        <p:sp>
          <p:nvSpPr>
            <p:cNvPr id="92" name="Google Shape;92;p15"/>
            <p:cNvSpPr/>
            <p:nvPr/>
          </p:nvSpPr>
          <p:spPr>
            <a:xfrm>
              <a:off x="5568163" y="2780663"/>
              <a:ext cx="934200" cy="3999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5"/>
          <p:cNvGrpSpPr/>
          <p:nvPr/>
        </p:nvGrpSpPr>
        <p:grpSpPr>
          <a:xfrm>
            <a:off x="1492088" y="4196410"/>
            <a:ext cx="6159817" cy="777203"/>
            <a:chOff x="227988" y="4046211"/>
            <a:chExt cx="8688035" cy="1097280"/>
          </a:xfrm>
        </p:grpSpPr>
        <p:pic>
          <p:nvPicPr>
            <p:cNvPr id="94" name="Google Shape;94;p15"/>
            <p:cNvPicPr preferRelativeResize="0"/>
            <p:nvPr/>
          </p:nvPicPr>
          <p:blipFill>
            <a:blip r:embed="rId6">
              <a:alphaModFix/>
            </a:blip>
            <a:stretch>
              <a:fillRect/>
            </a:stretch>
          </p:blipFill>
          <p:spPr>
            <a:xfrm>
              <a:off x="227988" y="4243850"/>
              <a:ext cx="751126" cy="702000"/>
            </a:xfrm>
            <a:prstGeom prst="rect">
              <a:avLst/>
            </a:prstGeom>
            <a:noFill/>
            <a:ln>
              <a:noFill/>
            </a:ln>
          </p:spPr>
        </p:pic>
        <p:pic>
          <p:nvPicPr>
            <p:cNvPr id="95" name="Google Shape;95;p15"/>
            <p:cNvPicPr preferRelativeResize="0"/>
            <p:nvPr/>
          </p:nvPicPr>
          <p:blipFill>
            <a:blip r:embed="rId7">
              <a:alphaModFix/>
            </a:blip>
            <a:stretch>
              <a:fillRect/>
            </a:stretch>
          </p:blipFill>
          <p:spPr>
            <a:xfrm>
              <a:off x="8093063" y="4046211"/>
              <a:ext cx="822960" cy="1097280"/>
            </a:xfrm>
            <a:prstGeom prst="rect">
              <a:avLst/>
            </a:prstGeom>
            <a:noFill/>
            <a:ln>
              <a:noFill/>
            </a:ln>
          </p:spPr>
        </p:pic>
        <p:pic>
          <p:nvPicPr>
            <p:cNvPr id="96" name="Google Shape;96;p15"/>
            <p:cNvPicPr preferRelativeResize="0"/>
            <p:nvPr/>
          </p:nvPicPr>
          <p:blipFill>
            <a:blip r:embed="rId8">
              <a:alphaModFix/>
            </a:blip>
            <a:stretch>
              <a:fillRect/>
            </a:stretch>
          </p:blipFill>
          <p:spPr>
            <a:xfrm>
              <a:off x="4175273" y="4206225"/>
              <a:ext cx="728663" cy="777240"/>
            </a:xfrm>
            <a:prstGeom prst="rect">
              <a:avLst/>
            </a:prstGeom>
            <a:noFill/>
            <a:ln>
              <a:noFill/>
            </a:ln>
          </p:spPr>
        </p:pic>
        <p:cxnSp>
          <p:nvCxnSpPr>
            <p:cNvPr id="97" name="Google Shape;97;p15"/>
            <p:cNvCxnSpPr>
              <a:stCxn id="96" idx="3"/>
              <a:endCxn id="95"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98" name="Google Shape;98;p15"/>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Role of Galactic Winds in Galaxy Evolution</a:t>
            </a:r>
            <a:endParaRPr>
              <a:solidFill>
                <a:srgbClr val="4B090D"/>
              </a:solidFill>
            </a:endParaRPr>
          </a:p>
        </p:txBody>
      </p:sp>
      <p:grpSp>
        <p:nvGrpSpPr>
          <p:cNvPr id="104" name="Google Shape;104;p16"/>
          <p:cNvGrpSpPr/>
          <p:nvPr/>
        </p:nvGrpSpPr>
        <p:grpSpPr>
          <a:xfrm>
            <a:off x="325179" y="1547463"/>
            <a:ext cx="8493638" cy="1640517"/>
            <a:chOff x="354892" y="1489900"/>
            <a:chExt cx="8493638" cy="1640517"/>
          </a:xfrm>
        </p:grpSpPr>
        <p:sp>
          <p:nvSpPr>
            <p:cNvPr id="105" name="Google Shape;105;p16"/>
            <p:cNvSpPr txBox="1"/>
            <p:nvPr/>
          </p:nvSpPr>
          <p:spPr>
            <a:xfrm>
              <a:off x="354892" y="1489900"/>
              <a:ext cx="24963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0000"/>
                  </a:solidFill>
                  <a:latin typeface="Helvetica Neue"/>
                  <a:ea typeface="Helvetica Neue"/>
                  <a:cs typeface="Helvetica Neue"/>
                  <a:sym typeface="Helvetica Neue"/>
                </a:rPr>
                <a:t>lots of star formation = winds</a:t>
              </a:r>
              <a:endParaRPr b="1" sz="1200">
                <a:solidFill>
                  <a:srgbClr val="CC0000"/>
                </a:solidFill>
                <a:latin typeface="Helvetica Neue"/>
                <a:ea typeface="Helvetica Neue"/>
                <a:cs typeface="Helvetica Neue"/>
                <a:sym typeface="Helvetica Neue"/>
              </a:endParaRPr>
            </a:p>
          </p:txBody>
        </p:sp>
        <p:sp>
          <p:nvSpPr>
            <p:cNvPr id="106" name="Google Shape;106;p16"/>
            <p:cNvSpPr txBox="1"/>
            <p:nvPr/>
          </p:nvSpPr>
          <p:spPr>
            <a:xfrm>
              <a:off x="3585921" y="1489922"/>
              <a:ext cx="20316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0000"/>
                  </a:solidFill>
                  <a:latin typeface="Helvetica Neue"/>
                  <a:ea typeface="Helvetica Neue"/>
                  <a:cs typeface="Helvetica Neue"/>
                  <a:sym typeface="Helvetica Neue"/>
                </a:rPr>
                <a:t>winds = depleting gas</a:t>
              </a:r>
              <a:endParaRPr b="1" sz="1200">
                <a:solidFill>
                  <a:srgbClr val="CC0000"/>
                </a:solidFill>
                <a:latin typeface="Helvetica Neue"/>
                <a:ea typeface="Helvetica Neue"/>
                <a:cs typeface="Helvetica Neue"/>
                <a:sym typeface="Helvetica Neue"/>
              </a:endParaRPr>
            </a:p>
          </p:txBody>
        </p:sp>
        <p:pic>
          <p:nvPicPr>
            <p:cNvPr id="107" name="Google Shape;107;p16"/>
            <p:cNvPicPr preferRelativeResize="0"/>
            <p:nvPr/>
          </p:nvPicPr>
          <p:blipFill>
            <a:blip r:embed="rId3">
              <a:alphaModFix/>
            </a:blip>
            <a:stretch>
              <a:fillRect/>
            </a:stretch>
          </p:blipFill>
          <p:spPr>
            <a:xfrm>
              <a:off x="978988" y="1941695"/>
              <a:ext cx="1188721" cy="1188723"/>
            </a:xfrm>
            <a:prstGeom prst="rect">
              <a:avLst/>
            </a:prstGeom>
            <a:noFill/>
            <a:ln>
              <a:noFill/>
            </a:ln>
          </p:spPr>
        </p:pic>
        <p:pic>
          <p:nvPicPr>
            <p:cNvPr id="108" name="Google Shape;108;p16"/>
            <p:cNvPicPr preferRelativeResize="0"/>
            <p:nvPr/>
          </p:nvPicPr>
          <p:blipFill rotWithShape="1">
            <a:blip r:embed="rId4">
              <a:alphaModFix/>
            </a:blip>
            <a:srcRect b="8373" l="0" r="5392" t="8390"/>
            <a:stretch/>
          </p:blipFill>
          <p:spPr>
            <a:xfrm>
              <a:off x="7035730" y="1941695"/>
              <a:ext cx="1129283" cy="1188721"/>
            </a:xfrm>
            <a:prstGeom prst="rect">
              <a:avLst/>
            </a:prstGeom>
            <a:noFill/>
            <a:ln>
              <a:noFill/>
            </a:ln>
          </p:spPr>
        </p:pic>
        <p:pic>
          <p:nvPicPr>
            <p:cNvPr id="109" name="Google Shape;109;p16"/>
            <p:cNvPicPr preferRelativeResize="0"/>
            <p:nvPr/>
          </p:nvPicPr>
          <p:blipFill>
            <a:blip r:embed="rId5">
              <a:alphaModFix/>
            </a:blip>
            <a:stretch>
              <a:fillRect/>
            </a:stretch>
          </p:blipFill>
          <p:spPr>
            <a:xfrm>
              <a:off x="4007357" y="1919832"/>
              <a:ext cx="1188720" cy="1188720"/>
            </a:xfrm>
            <a:prstGeom prst="rect">
              <a:avLst/>
            </a:prstGeom>
            <a:noFill/>
            <a:ln>
              <a:noFill/>
            </a:ln>
          </p:spPr>
        </p:pic>
        <p:sp>
          <p:nvSpPr>
            <p:cNvPr id="110" name="Google Shape;110;p16"/>
            <p:cNvSpPr/>
            <p:nvPr/>
          </p:nvSpPr>
          <p:spPr>
            <a:xfrm>
              <a:off x="2450332" y="2058311"/>
              <a:ext cx="1274400" cy="10203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txBox="1"/>
            <p:nvPr/>
          </p:nvSpPr>
          <p:spPr>
            <a:xfrm>
              <a:off x="2450338" y="2306850"/>
              <a:ext cx="1065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Helvetica Neue"/>
                  <a:ea typeface="Helvetica Neue"/>
                  <a:cs typeface="Helvetica Neue"/>
                  <a:sym typeface="Helvetica Neue"/>
                </a:rPr>
                <a:t>depleting gas</a:t>
              </a:r>
              <a:endParaRPr b="1" sz="1100">
                <a:latin typeface="Helvetica Neue"/>
                <a:ea typeface="Helvetica Neue"/>
                <a:cs typeface="Helvetica Neue"/>
                <a:sym typeface="Helvetica Neue"/>
              </a:endParaRPr>
            </a:p>
          </p:txBody>
        </p:sp>
        <p:sp>
          <p:nvSpPr>
            <p:cNvPr id="112" name="Google Shape;112;p16"/>
            <p:cNvSpPr/>
            <p:nvPr/>
          </p:nvSpPr>
          <p:spPr>
            <a:xfrm>
              <a:off x="5478707" y="2058311"/>
              <a:ext cx="1274400" cy="10203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txBox="1"/>
            <p:nvPr/>
          </p:nvSpPr>
          <p:spPr>
            <a:xfrm>
              <a:off x="5478713" y="2306850"/>
              <a:ext cx="1065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Helvetica Neue"/>
                  <a:ea typeface="Helvetica Neue"/>
                  <a:cs typeface="Helvetica Neue"/>
                  <a:sym typeface="Helvetica Neue"/>
                </a:rPr>
                <a:t>depleting gas</a:t>
              </a:r>
              <a:endParaRPr b="1" sz="1100">
                <a:latin typeface="Helvetica Neue"/>
                <a:ea typeface="Helvetica Neue"/>
                <a:cs typeface="Helvetica Neue"/>
                <a:sym typeface="Helvetica Neue"/>
              </a:endParaRPr>
            </a:p>
          </p:txBody>
        </p:sp>
        <p:sp>
          <p:nvSpPr>
            <p:cNvPr id="114" name="Google Shape;114;p16"/>
            <p:cNvSpPr txBox="1"/>
            <p:nvPr/>
          </p:nvSpPr>
          <p:spPr>
            <a:xfrm>
              <a:off x="6352229" y="1489900"/>
              <a:ext cx="24963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0000"/>
                  </a:solidFill>
                  <a:latin typeface="Helvetica Neue"/>
                  <a:ea typeface="Helvetica Neue"/>
                  <a:cs typeface="Helvetica Neue"/>
                  <a:sym typeface="Helvetica Neue"/>
                </a:rPr>
                <a:t>no gas = no star formation</a:t>
              </a:r>
              <a:endParaRPr b="1" sz="1200">
                <a:solidFill>
                  <a:srgbClr val="CC0000"/>
                </a:solidFill>
                <a:latin typeface="Helvetica Neue"/>
                <a:ea typeface="Helvetica Neue"/>
                <a:cs typeface="Helvetica Neue"/>
                <a:sym typeface="Helvetica Neue"/>
              </a:endParaRPr>
            </a:p>
          </p:txBody>
        </p:sp>
      </p:grpSp>
      <p:grpSp>
        <p:nvGrpSpPr>
          <p:cNvPr id="115" name="Google Shape;115;p16"/>
          <p:cNvGrpSpPr/>
          <p:nvPr/>
        </p:nvGrpSpPr>
        <p:grpSpPr>
          <a:xfrm>
            <a:off x="590724" y="2009407"/>
            <a:ext cx="439918" cy="420251"/>
            <a:chOff x="273995" y="2058300"/>
            <a:chExt cx="628903" cy="588670"/>
          </a:xfrm>
        </p:grpSpPr>
        <p:sp>
          <p:nvSpPr>
            <p:cNvPr id="116" name="Google Shape;116;p16"/>
            <p:cNvSpPr/>
            <p:nvPr/>
          </p:nvSpPr>
          <p:spPr>
            <a:xfrm>
              <a:off x="331450" y="2058300"/>
              <a:ext cx="364932" cy="311580"/>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6"/>
            <p:cNvSpPr/>
            <p:nvPr/>
          </p:nvSpPr>
          <p:spPr>
            <a:xfrm rot="10002086">
              <a:off x="292023" y="2435008"/>
              <a:ext cx="250251" cy="185677"/>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p:nvPr/>
          </p:nvSpPr>
          <p:spPr>
            <a:xfrm flipH="1" rot="10800000">
              <a:off x="610650" y="2348639"/>
              <a:ext cx="292248" cy="258336"/>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16"/>
          <p:cNvGrpSpPr/>
          <p:nvPr/>
        </p:nvGrpSpPr>
        <p:grpSpPr>
          <a:xfrm rot="10800000">
            <a:off x="1895865" y="2960140"/>
            <a:ext cx="628903" cy="588670"/>
            <a:chOff x="273995" y="2058300"/>
            <a:chExt cx="628903" cy="588670"/>
          </a:xfrm>
        </p:grpSpPr>
        <p:sp>
          <p:nvSpPr>
            <p:cNvPr id="120" name="Google Shape;120;p16"/>
            <p:cNvSpPr/>
            <p:nvPr/>
          </p:nvSpPr>
          <p:spPr>
            <a:xfrm>
              <a:off x="331450" y="2058300"/>
              <a:ext cx="364932" cy="311580"/>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p:nvPr/>
          </p:nvSpPr>
          <p:spPr>
            <a:xfrm rot="10002086">
              <a:off x="292023" y="2435008"/>
              <a:ext cx="250251" cy="185677"/>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flipH="1" rot="10800000">
              <a:off x="610650" y="2348639"/>
              <a:ext cx="292248" cy="258336"/>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 name="Google Shape;123;p16"/>
          <p:cNvSpPr txBox="1"/>
          <p:nvPr/>
        </p:nvSpPr>
        <p:spPr>
          <a:xfrm>
            <a:off x="6321154" y="3149938"/>
            <a:ext cx="24963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073763"/>
                </a:solidFill>
                <a:latin typeface="Helvetica Neue"/>
                <a:ea typeface="Helvetica Neue"/>
                <a:cs typeface="Helvetica Neue"/>
                <a:sym typeface="Helvetica Neue"/>
              </a:rPr>
              <a:t>old stars only</a:t>
            </a:r>
            <a:endParaRPr b="1" sz="1100">
              <a:solidFill>
                <a:srgbClr val="073763"/>
              </a:solidFill>
              <a:latin typeface="Helvetica Neue"/>
              <a:ea typeface="Helvetica Neue"/>
              <a:cs typeface="Helvetica Neue"/>
              <a:sym typeface="Helvetica Neue"/>
            </a:endParaRPr>
          </a:p>
        </p:txBody>
      </p:sp>
      <p:sp>
        <p:nvSpPr>
          <p:cNvPr id="124" name="Google Shape;124;p16"/>
          <p:cNvSpPr txBox="1"/>
          <p:nvPr/>
        </p:nvSpPr>
        <p:spPr>
          <a:xfrm>
            <a:off x="3323854" y="3149938"/>
            <a:ext cx="24963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073763"/>
                </a:solidFill>
                <a:latin typeface="Helvetica Neue"/>
                <a:ea typeface="Helvetica Neue"/>
                <a:cs typeface="Helvetica Neue"/>
                <a:sym typeface="Helvetica Neue"/>
              </a:rPr>
              <a:t>new &amp; old stars</a:t>
            </a:r>
            <a:endParaRPr b="1" sz="1100">
              <a:solidFill>
                <a:srgbClr val="073763"/>
              </a:solidFill>
              <a:latin typeface="Helvetica Neue"/>
              <a:ea typeface="Helvetica Neue"/>
              <a:cs typeface="Helvetica Neue"/>
              <a:sym typeface="Helvetica Neue"/>
            </a:endParaRPr>
          </a:p>
        </p:txBody>
      </p:sp>
      <p:grpSp>
        <p:nvGrpSpPr>
          <p:cNvPr id="125" name="Google Shape;125;p16"/>
          <p:cNvGrpSpPr/>
          <p:nvPr/>
        </p:nvGrpSpPr>
        <p:grpSpPr>
          <a:xfrm>
            <a:off x="1492088" y="4196410"/>
            <a:ext cx="6159817" cy="777203"/>
            <a:chOff x="227988" y="4046211"/>
            <a:chExt cx="8688035" cy="1097280"/>
          </a:xfrm>
        </p:grpSpPr>
        <p:pic>
          <p:nvPicPr>
            <p:cNvPr id="126" name="Google Shape;126;p16"/>
            <p:cNvPicPr preferRelativeResize="0"/>
            <p:nvPr/>
          </p:nvPicPr>
          <p:blipFill>
            <a:blip r:embed="rId6">
              <a:alphaModFix/>
            </a:blip>
            <a:stretch>
              <a:fillRect/>
            </a:stretch>
          </p:blipFill>
          <p:spPr>
            <a:xfrm>
              <a:off x="227988" y="4243850"/>
              <a:ext cx="751126" cy="702000"/>
            </a:xfrm>
            <a:prstGeom prst="rect">
              <a:avLst/>
            </a:prstGeom>
            <a:noFill/>
            <a:ln>
              <a:noFill/>
            </a:ln>
          </p:spPr>
        </p:pic>
        <p:pic>
          <p:nvPicPr>
            <p:cNvPr id="127" name="Google Shape;127;p16"/>
            <p:cNvPicPr preferRelativeResize="0"/>
            <p:nvPr/>
          </p:nvPicPr>
          <p:blipFill>
            <a:blip r:embed="rId7">
              <a:alphaModFix/>
            </a:blip>
            <a:stretch>
              <a:fillRect/>
            </a:stretch>
          </p:blipFill>
          <p:spPr>
            <a:xfrm>
              <a:off x="8093063" y="4046211"/>
              <a:ext cx="822960" cy="1097280"/>
            </a:xfrm>
            <a:prstGeom prst="rect">
              <a:avLst/>
            </a:prstGeom>
            <a:noFill/>
            <a:ln>
              <a:noFill/>
            </a:ln>
          </p:spPr>
        </p:pic>
        <p:pic>
          <p:nvPicPr>
            <p:cNvPr id="128" name="Google Shape;128;p16"/>
            <p:cNvPicPr preferRelativeResize="0"/>
            <p:nvPr/>
          </p:nvPicPr>
          <p:blipFill>
            <a:blip r:embed="rId8">
              <a:alphaModFix/>
            </a:blip>
            <a:stretch>
              <a:fillRect/>
            </a:stretch>
          </p:blipFill>
          <p:spPr>
            <a:xfrm>
              <a:off x="4175273" y="4206225"/>
              <a:ext cx="728663" cy="777240"/>
            </a:xfrm>
            <a:prstGeom prst="rect">
              <a:avLst/>
            </a:prstGeom>
            <a:noFill/>
            <a:ln>
              <a:noFill/>
            </a:ln>
          </p:spPr>
        </p:pic>
        <p:cxnSp>
          <p:nvCxnSpPr>
            <p:cNvPr id="129" name="Google Shape;129;p16"/>
            <p:cNvCxnSpPr>
              <a:stCxn id="128" idx="3"/>
              <a:endCxn id="127"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130" name="Google Shape;130;p16"/>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Methods</a:t>
            </a:r>
            <a:endParaRPr>
              <a:solidFill>
                <a:srgbClr val="4B090D"/>
              </a:solidFill>
            </a:endParaRPr>
          </a:p>
        </p:txBody>
      </p:sp>
      <p:sp>
        <p:nvSpPr>
          <p:cNvPr id="136" name="Google Shape;136;p17"/>
          <p:cNvSpPr txBox="1"/>
          <p:nvPr>
            <p:ph idx="1" type="body"/>
          </p:nvPr>
        </p:nvSpPr>
        <p:spPr>
          <a:xfrm>
            <a:off x="311700" y="1152475"/>
            <a:ext cx="8520600" cy="3043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00">
                <a:solidFill>
                  <a:srgbClr val="4B090D"/>
                </a:solidFill>
              </a:rPr>
              <a:t>Tracers of outflowing and inflowing gas within a galaxy.</a:t>
            </a:r>
            <a:endParaRPr sz="1400">
              <a:solidFill>
                <a:srgbClr val="4B090D"/>
              </a:solidFill>
            </a:endParaRPr>
          </a:p>
          <a:p>
            <a:pPr indent="457200" lvl="0" marL="0" rtl="0" algn="l">
              <a:lnSpc>
                <a:spcPct val="150000"/>
              </a:lnSpc>
              <a:spcBef>
                <a:spcPts val="1200"/>
              </a:spcBef>
              <a:spcAft>
                <a:spcPts val="0"/>
              </a:spcAft>
              <a:buNone/>
            </a:pPr>
            <a:r>
              <a:rPr lang="en" sz="1400"/>
              <a:t>Offset</a:t>
            </a:r>
            <a:r>
              <a:rPr lang="en" sz="1400">
                <a:solidFill>
                  <a:srgbClr val="4B090D"/>
                </a:solidFill>
              </a:rPr>
              <a:t> a</a:t>
            </a:r>
            <a:r>
              <a:rPr lang="en" sz="1400">
                <a:solidFill>
                  <a:srgbClr val="4B090D"/>
                </a:solidFill>
              </a:rPr>
              <a:t>nalogous</a:t>
            </a:r>
            <a:r>
              <a:rPr lang="en" sz="1400">
                <a:solidFill>
                  <a:srgbClr val="4B090D"/>
                </a:solidFill>
              </a:rPr>
              <a:t> to doppler shifts.</a:t>
            </a:r>
            <a:endParaRPr sz="1400">
              <a:solidFill>
                <a:srgbClr val="4B090D"/>
              </a:solidFill>
            </a:endParaRPr>
          </a:p>
          <a:p>
            <a:pPr indent="0" lvl="0" marL="0" rtl="0" algn="l">
              <a:lnSpc>
                <a:spcPct val="150000"/>
              </a:lnSpc>
              <a:spcBef>
                <a:spcPts val="1200"/>
              </a:spcBef>
              <a:spcAft>
                <a:spcPts val="0"/>
              </a:spcAft>
              <a:buNone/>
            </a:pPr>
            <a:r>
              <a:rPr lang="en" sz="1400">
                <a:solidFill>
                  <a:srgbClr val="4B090D"/>
                </a:solidFill>
              </a:rPr>
              <a:t>Began with star forming, recently star forming, </a:t>
            </a:r>
            <a:r>
              <a:rPr lang="en" sz="1400"/>
              <a:t>and</a:t>
            </a:r>
            <a:r>
              <a:rPr lang="en" sz="1400">
                <a:solidFill>
                  <a:srgbClr val="4B090D"/>
                </a:solidFill>
              </a:rPr>
              <a:t> no longer star forming</a:t>
            </a:r>
            <a:r>
              <a:rPr lang="en" sz="1400"/>
              <a:t> samples.</a:t>
            </a:r>
            <a:endParaRPr sz="1400"/>
          </a:p>
          <a:p>
            <a:pPr indent="457200" lvl="0" marL="0" rtl="0" algn="l">
              <a:lnSpc>
                <a:spcPct val="150000"/>
              </a:lnSpc>
              <a:spcBef>
                <a:spcPts val="1200"/>
              </a:spcBef>
              <a:spcAft>
                <a:spcPts val="0"/>
              </a:spcAft>
              <a:buNone/>
            </a:pPr>
            <a:r>
              <a:rPr lang="en" sz="1400"/>
              <a:t>C</a:t>
            </a:r>
            <a:r>
              <a:rPr lang="en" sz="1400">
                <a:solidFill>
                  <a:srgbClr val="4B090D"/>
                </a:solidFill>
              </a:rPr>
              <a:t>ontain wind velocities and errors for each galaxy.</a:t>
            </a:r>
            <a:endParaRPr sz="1400">
              <a:solidFill>
                <a:srgbClr val="4B090D"/>
              </a:solidFill>
            </a:endParaRPr>
          </a:p>
          <a:p>
            <a:pPr indent="0" lvl="0" marL="0" rtl="0" algn="l">
              <a:lnSpc>
                <a:spcPct val="150000"/>
              </a:lnSpc>
              <a:spcBef>
                <a:spcPts val="1200"/>
              </a:spcBef>
              <a:spcAft>
                <a:spcPts val="0"/>
              </a:spcAft>
              <a:buNone/>
            </a:pPr>
            <a:r>
              <a:rPr lang="en" sz="1400"/>
              <a:t>H</a:t>
            </a:r>
            <a:r>
              <a:rPr lang="en" sz="1400">
                <a:solidFill>
                  <a:srgbClr val="4B090D"/>
                </a:solidFill>
              </a:rPr>
              <a:t>ow does wi</a:t>
            </a:r>
            <a:r>
              <a:rPr lang="en" sz="1400"/>
              <a:t>nd velocity differ </a:t>
            </a:r>
            <a:r>
              <a:rPr lang="en" sz="1400">
                <a:solidFill>
                  <a:srgbClr val="4B090D"/>
                </a:solidFill>
              </a:rPr>
              <a:t>between these three samples</a:t>
            </a:r>
            <a:r>
              <a:rPr lang="en" sz="1400"/>
              <a:t>?</a:t>
            </a:r>
            <a:endParaRPr sz="1400">
              <a:solidFill>
                <a:srgbClr val="4B090D"/>
              </a:solidFill>
            </a:endParaRPr>
          </a:p>
          <a:p>
            <a:pPr indent="0" lvl="0" marL="0" rtl="0" algn="l">
              <a:lnSpc>
                <a:spcPct val="150000"/>
              </a:lnSpc>
              <a:spcBef>
                <a:spcPts val="1200"/>
              </a:spcBef>
              <a:spcAft>
                <a:spcPts val="1200"/>
              </a:spcAft>
              <a:buNone/>
            </a:pPr>
            <a:r>
              <a:rPr lang="en" sz="1400">
                <a:solidFill>
                  <a:srgbClr val="4B090D"/>
                </a:solidFill>
              </a:rPr>
              <a:t>	Use Python and Python packages: pandas, Matplotlib, and SciPy.</a:t>
            </a:r>
            <a:endParaRPr sz="1400">
              <a:solidFill>
                <a:srgbClr val="4B090D"/>
              </a:solidFill>
            </a:endParaRPr>
          </a:p>
        </p:txBody>
      </p:sp>
      <p:grpSp>
        <p:nvGrpSpPr>
          <p:cNvPr id="137" name="Google Shape;137;p17"/>
          <p:cNvGrpSpPr/>
          <p:nvPr/>
        </p:nvGrpSpPr>
        <p:grpSpPr>
          <a:xfrm>
            <a:off x="1492088" y="4196410"/>
            <a:ext cx="6159817" cy="777203"/>
            <a:chOff x="227988" y="4046211"/>
            <a:chExt cx="8688035" cy="1097280"/>
          </a:xfrm>
        </p:grpSpPr>
        <p:pic>
          <p:nvPicPr>
            <p:cNvPr id="138" name="Google Shape;138;p17"/>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139" name="Google Shape;139;p17"/>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140" name="Google Shape;140;p17"/>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141" name="Google Shape;141;p17"/>
            <p:cNvCxnSpPr>
              <a:stCxn id="140" idx="3"/>
              <a:endCxn id="139"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142" name="Google Shape;142;p17"/>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rgbClr val="4B090D"/>
                </a:solidFill>
              </a:rPr>
              <a:t>Distribution of Wind Speeds</a:t>
            </a:r>
            <a:endParaRPr sz="2500">
              <a:solidFill>
                <a:srgbClr val="4B090D"/>
              </a:solidFill>
            </a:endParaRPr>
          </a:p>
        </p:txBody>
      </p:sp>
      <p:sp>
        <p:nvSpPr>
          <p:cNvPr id="148" name="Google Shape;148;p18"/>
          <p:cNvSpPr txBox="1"/>
          <p:nvPr>
            <p:ph idx="1" type="body"/>
          </p:nvPr>
        </p:nvSpPr>
        <p:spPr>
          <a:xfrm>
            <a:off x="311700" y="1152475"/>
            <a:ext cx="4756800" cy="12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average offset moves from outflow to inflow </a:t>
            </a:r>
            <a:r>
              <a:rPr lang="en">
                <a:solidFill>
                  <a:srgbClr val="4B090D"/>
                </a:solidFill>
              </a:rPr>
              <a:t>along the galaxy evolution sequence, from star forming, to recently star forming, to not star forming galaxies.</a:t>
            </a:r>
            <a:endParaRPr>
              <a:solidFill>
                <a:srgbClr val="4B090D"/>
              </a:solidFill>
            </a:endParaRPr>
          </a:p>
          <a:p>
            <a:pPr indent="0" lvl="0" marL="0" rtl="0" algn="just">
              <a:spcBef>
                <a:spcPts val="1200"/>
              </a:spcBef>
              <a:spcAft>
                <a:spcPts val="1200"/>
              </a:spcAft>
              <a:buNone/>
            </a:pPr>
            <a:r>
              <a:rPr b="1" lang="en">
                <a:solidFill>
                  <a:srgbClr val="4B090D"/>
                </a:solidFill>
              </a:rPr>
              <a:t>Key</a:t>
            </a:r>
            <a:r>
              <a:rPr lang="en">
                <a:solidFill>
                  <a:srgbClr val="4B090D"/>
                </a:solidFill>
              </a:rPr>
              <a:t>:</a:t>
            </a:r>
            <a:endParaRPr>
              <a:solidFill>
                <a:srgbClr val="4B090D"/>
              </a:solidFill>
            </a:endParaRPr>
          </a:p>
        </p:txBody>
      </p:sp>
      <p:grpSp>
        <p:nvGrpSpPr>
          <p:cNvPr id="149" name="Google Shape;149;p18"/>
          <p:cNvGrpSpPr/>
          <p:nvPr/>
        </p:nvGrpSpPr>
        <p:grpSpPr>
          <a:xfrm>
            <a:off x="1492088" y="4196410"/>
            <a:ext cx="6159817" cy="777203"/>
            <a:chOff x="227988" y="4046211"/>
            <a:chExt cx="8688035" cy="1097280"/>
          </a:xfrm>
        </p:grpSpPr>
        <p:pic>
          <p:nvPicPr>
            <p:cNvPr id="150" name="Google Shape;150;p18"/>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151" name="Google Shape;151;p18"/>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152" name="Google Shape;152;p18"/>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153" name="Google Shape;153;p18"/>
            <p:cNvCxnSpPr>
              <a:stCxn id="152" idx="3"/>
              <a:endCxn id="151"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154" name="Google Shape;154;p18"/>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pic>
        <p:nvPicPr>
          <p:cNvPr id="155" name="Google Shape;155;p18"/>
          <p:cNvPicPr preferRelativeResize="0"/>
          <p:nvPr/>
        </p:nvPicPr>
        <p:blipFill>
          <a:blip r:embed="rId6">
            <a:alphaModFix/>
          </a:blip>
          <a:stretch>
            <a:fillRect/>
          </a:stretch>
        </p:blipFill>
        <p:spPr>
          <a:xfrm>
            <a:off x="5530850" y="650007"/>
            <a:ext cx="2994000" cy="2931393"/>
          </a:xfrm>
          <a:prstGeom prst="rect">
            <a:avLst/>
          </a:prstGeom>
          <a:noFill/>
          <a:ln>
            <a:noFill/>
          </a:ln>
        </p:spPr>
      </p:pic>
      <p:cxnSp>
        <p:nvCxnSpPr>
          <p:cNvPr id="156" name="Google Shape;156;p18"/>
          <p:cNvCxnSpPr/>
          <p:nvPr/>
        </p:nvCxnSpPr>
        <p:spPr>
          <a:xfrm flipH="1">
            <a:off x="5524450" y="4006825"/>
            <a:ext cx="1745400" cy="16200"/>
          </a:xfrm>
          <a:prstGeom prst="straightConnector1">
            <a:avLst/>
          </a:prstGeom>
          <a:noFill/>
          <a:ln cap="flat" cmpd="sng" w="28575">
            <a:solidFill>
              <a:srgbClr val="CC0000"/>
            </a:solidFill>
            <a:prstDash val="solid"/>
            <a:round/>
            <a:headEnd len="med" w="med" type="triangle"/>
            <a:tailEnd len="med" w="med" type="none"/>
          </a:ln>
        </p:spPr>
      </p:cxnSp>
      <p:sp>
        <p:nvSpPr>
          <p:cNvPr id="157" name="Google Shape;157;p18"/>
          <p:cNvSpPr txBox="1"/>
          <p:nvPr/>
        </p:nvSpPr>
        <p:spPr>
          <a:xfrm>
            <a:off x="4950100" y="3611880"/>
            <a:ext cx="2739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wind speeds decrease</a:t>
            </a:r>
            <a:endParaRPr sz="1200">
              <a:solidFill>
                <a:srgbClr val="CC0000"/>
              </a:solidFill>
              <a:latin typeface="Helvetica Neue"/>
              <a:ea typeface="Helvetica Neue"/>
              <a:cs typeface="Helvetica Neue"/>
              <a:sym typeface="Helvetica Neue"/>
            </a:endParaRPr>
          </a:p>
        </p:txBody>
      </p:sp>
      <p:grpSp>
        <p:nvGrpSpPr>
          <p:cNvPr id="158" name="Google Shape;158;p18"/>
          <p:cNvGrpSpPr/>
          <p:nvPr/>
        </p:nvGrpSpPr>
        <p:grpSpPr>
          <a:xfrm>
            <a:off x="773272" y="2650019"/>
            <a:ext cx="3986050" cy="1481332"/>
            <a:chOff x="773272" y="2650019"/>
            <a:chExt cx="3986050" cy="1481332"/>
          </a:xfrm>
        </p:grpSpPr>
        <p:sp>
          <p:nvSpPr>
            <p:cNvPr id="159" name="Google Shape;159;p18"/>
            <p:cNvSpPr txBox="1"/>
            <p:nvPr/>
          </p:nvSpPr>
          <p:spPr>
            <a:xfrm>
              <a:off x="773272" y="2650035"/>
              <a:ext cx="1208427" cy="480665"/>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Actively Star Forming</a:t>
              </a:r>
              <a:endParaRPr b="1" sz="900">
                <a:solidFill>
                  <a:srgbClr val="4B090D"/>
                </a:solidFill>
              </a:endParaRPr>
            </a:p>
          </p:txBody>
        </p:sp>
        <p:sp>
          <p:nvSpPr>
            <p:cNvPr id="160" name="Google Shape;160;p18"/>
            <p:cNvSpPr txBox="1"/>
            <p:nvPr/>
          </p:nvSpPr>
          <p:spPr>
            <a:xfrm>
              <a:off x="2162099" y="2650035"/>
              <a:ext cx="1208427" cy="480665"/>
            </a:xfrm>
            <a:prstGeom prst="rect">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Recently Star Forming</a:t>
              </a:r>
              <a:endParaRPr b="1" sz="900">
                <a:solidFill>
                  <a:srgbClr val="4B090D"/>
                </a:solidFill>
              </a:endParaRPr>
            </a:p>
          </p:txBody>
        </p:sp>
        <p:sp>
          <p:nvSpPr>
            <p:cNvPr id="161" name="Google Shape;161;p18"/>
            <p:cNvSpPr txBox="1"/>
            <p:nvPr/>
          </p:nvSpPr>
          <p:spPr>
            <a:xfrm>
              <a:off x="3550895" y="2650019"/>
              <a:ext cx="1208427" cy="480665"/>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No Longer Star Forming</a:t>
              </a:r>
              <a:endParaRPr b="1" sz="900">
                <a:solidFill>
                  <a:srgbClr val="4B090D"/>
                </a:solidFill>
              </a:endParaRPr>
            </a:p>
          </p:txBody>
        </p:sp>
        <p:pic>
          <p:nvPicPr>
            <p:cNvPr id="162" name="Google Shape;162;p18"/>
            <p:cNvPicPr preferRelativeResize="0"/>
            <p:nvPr/>
          </p:nvPicPr>
          <p:blipFill>
            <a:blip r:embed="rId7">
              <a:alphaModFix/>
            </a:blip>
            <a:stretch>
              <a:fillRect/>
            </a:stretch>
          </p:blipFill>
          <p:spPr>
            <a:xfrm>
              <a:off x="931501" y="3247164"/>
              <a:ext cx="891963" cy="884177"/>
            </a:xfrm>
            <a:prstGeom prst="rect">
              <a:avLst/>
            </a:prstGeom>
            <a:noFill/>
            <a:ln cap="flat" cmpd="sng" w="28575">
              <a:solidFill>
                <a:srgbClr val="0000FF"/>
              </a:solidFill>
              <a:prstDash val="solid"/>
              <a:round/>
              <a:headEnd len="sm" w="sm" type="none"/>
              <a:tailEnd len="sm" w="sm" type="none"/>
            </a:ln>
          </p:spPr>
        </p:pic>
        <p:pic>
          <p:nvPicPr>
            <p:cNvPr id="163" name="Google Shape;163;p18"/>
            <p:cNvPicPr preferRelativeResize="0"/>
            <p:nvPr/>
          </p:nvPicPr>
          <p:blipFill rotWithShape="1">
            <a:blip r:embed="rId8">
              <a:alphaModFix/>
            </a:blip>
            <a:srcRect b="8373" l="0" r="5392" t="8390"/>
            <a:stretch/>
          </p:blipFill>
          <p:spPr>
            <a:xfrm>
              <a:off x="3733169" y="3247148"/>
              <a:ext cx="843874" cy="884179"/>
            </a:xfrm>
            <a:prstGeom prst="rect">
              <a:avLst/>
            </a:prstGeom>
            <a:noFill/>
            <a:ln cap="flat" cmpd="sng" w="28575">
              <a:solidFill>
                <a:srgbClr val="FF0000"/>
              </a:solidFill>
              <a:prstDash val="solid"/>
              <a:round/>
              <a:headEnd len="sm" w="sm" type="none"/>
              <a:tailEnd len="sm" w="sm" type="none"/>
            </a:ln>
          </p:spPr>
        </p:pic>
        <p:pic>
          <p:nvPicPr>
            <p:cNvPr id="164" name="Google Shape;164;p18"/>
            <p:cNvPicPr preferRelativeResize="0"/>
            <p:nvPr/>
          </p:nvPicPr>
          <p:blipFill>
            <a:blip r:embed="rId9">
              <a:alphaModFix/>
            </a:blip>
            <a:stretch>
              <a:fillRect/>
            </a:stretch>
          </p:blipFill>
          <p:spPr>
            <a:xfrm>
              <a:off x="2323753" y="3247164"/>
              <a:ext cx="885144" cy="884188"/>
            </a:xfrm>
            <a:prstGeom prst="rect">
              <a:avLst/>
            </a:prstGeom>
            <a:noFill/>
            <a:ln cap="flat" cmpd="sng" w="28575">
              <a:solidFill>
                <a:srgbClr val="38761D"/>
              </a:solidFill>
              <a:prstDash val="solid"/>
              <a:round/>
              <a:headEnd len="sm" w="sm" type="none"/>
              <a:tailEnd len="sm" w="sm" type="none"/>
            </a:ln>
          </p:spPr>
        </p:pic>
        <p:sp>
          <p:nvSpPr>
            <p:cNvPr id="165" name="Google Shape;165;p18"/>
            <p:cNvSpPr/>
            <p:nvPr/>
          </p:nvSpPr>
          <p:spPr>
            <a:xfrm>
              <a:off x="1680867" y="3684009"/>
              <a:ext cx="843723" cy="204898"/>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3090329" y="3684009"/>
              <a:ext cx="843723" cy="204898"/>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Summary</a:t>
            </a:r>
            <a:endParaRPr>
              <a:solidFill>
                <a:srgbClr val="4B090D"/>
              </a:solidFill>
            </a:endParaRPr>
          </a:p>
        </p:txBody>
      </p:sp>
      <p:sp>
        <p:nvSpPr>
          <p:cNvPr id="172" name="Google Shape;172;p19"/>
          <p:cNvSpPr txBox="1"/>
          <p:nvPr>
            <p:ph idx="1" type="body"/>
          </p:nvPr>
        </p:nvSpPr>
        <p:spPr>
          <a:xfrm>
            <a:off x="311700" y="1152475"/>
            <a:ext cx="8520600" cy="2934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4B090D"/>
              </a:buClr>
              <a:buSzPts val="1400"/>
              <a:buChar char="-"/>
            </a:pPr>
            <a:r>
              <a:rPr lang="en" sz="1400">
                <a:solidFill>
                  <a:srgbClr val="4B090D"/>
                </a:solidFill>
              </a:rPr>
              <a:t>Galactic winds are generated by star birth, star death, and black holes in the centers of galaxies.</a:t>
            </a:r>
            <a:endParaRPr sz="1400">
              <a:solidFill>
                <a:srgbClr val="4B090D"/>
              </a:solidFill>
            </a:endParaRPr>
          </a:p>
          <a:p>
            <a:pPr indent="-317500" lvl="0" marL="457200" rtl="0" algn="l">
              <a:spcBef>
                <a:spcPts val="1000"/>
              </a:spcBef>
              <a:spcAft>
                <a:spcPts val="0"/>
              </a:spcAft>
              <a:buClr>
                <a:srgbClr val="4B090D"/>
              </a:buClr>
              <a:buSzPts val="1400"/>
              <a:buChar char="-"/>
            </a:pPr>
            <a:r>
              <a:rPr lang="en" sz="1400">
                <a:solidFill>
                  <a:srgbClr val="4B090D"/>
                </a:solidFill>
              </a:rPr>
              <a:t>Lots of star formation leads to winds…</a:t>
            </a:r>
            <a:br>
              <a:rPr lang="en" sz="1400">
                <a:solidFill>
                  <a:srgbClr val="4B090D"/>
                </a:solidFill>
              </a:rPr>
            </a:br>
            <a:r>
              <a:rPr lang="en" sz="1400">
                <a:solidFill>
                  <a:srgbClr val="4B090D"/>
                </a:solidFill>
              </a:rPr>
              <a:t>			winds lead to depleting gas…</a:t>
            </a:r>
            <a:br>
              <a:rPr lang="en" sz="1400">
                <a:solidFill>
                  <a:srgbClr val="4B090D"/>
                </a:solidFill>
              </a:rPr>
            </a:br>
            <a:r>
              <a:rPr lang="en" sz="1400">
                <a:solidFill>
                  <a:srgbClr val="4B090D"/>
                </a:solidFill>
              </a:rPr>
              <a:t>				without gas, stars no longer form. </a:t>
            </a:r>
            <a:endParaRPr sz="1400">
              <a:solidFill>
                <a:srgbClr val="4B090D"/>
              </a:solidFill>
            </a:endParaRPr>
          </a:p>
          <a:p>
            <a:pPr indent="-317500" lvl="0" marL="457200" rtl="0" algn="l">
              <a:spcBef>
                <a:spcPts val="1000"/>
              </a:spcBef>
              <a:spcAft>
                <a:spcPts val="0"/>
              </a:spcAft>
              <a:buClr>
                <a:srgbClr val="4B090D"/>
              </a:buClr>
              <a:buSzPts val="1400"/>
              <a:buChar char="-"/>
            </a:pPr>
            <a:r>
              <a:rPr lang="en" sz="1400">
                <a:solidFill>
                  <a:srgbClr val="4B090D"/>
                </a:solidFill>
              </a:rPr>
              <a:t>Winds declining along </a:t>
            </a:r>
            <a:r>
              <a:rPr lang="en" sz="1400"/>
              <a:t>galaxy</a:t>
            </a:r>
            <a:r>
              <a:rPr lang="en" sz="1400">
                <a:solidFill>
                  <a:srgbClr val="4B090D"/>
                </a:solidFill>
              </a:rPr>
              <a:t> evolutionary sequence support this model.</a:t>
            </a:r>
            <a:endParaRPr sz="1400">
              <a:solidFill>
                <a:srgbClr val="4B090D"/>
              </a:solidFill>
            </a:endParaRPr>
          </a:p>
          <a:p>
            <a:pPr indent="0" lvl="0" marL="457200" rtl="0" algn="l">
              <a:spcBef>
                <a:spcPts val="1000"/>
              </a:spcBef>
              <a:spcAft>
                <a:spcPts val="0"/>
              </a:spcAft>
              <a:buNone/>
            </a:pPr>
            <a:r>
              <a:t/>
            </a:r>
            <a:endParaRPr sz="1400"/>
          </a:p>
          <a:p>
            <a:pPr indent="0" lvl="0" marL="0" rtl="0" algn="l">
              <a:spcBef>
                <a:spcPts val="1000"/>
              </a:spcBef>
              <a:spcAft>
                <a:spcPts val="0"/>
              </a:spcAft>
              <a:buNone/>
            </a:pPr>
            <a:r>
              <a:t/>
            </a:r>
            <a:endParaRPr sz="1400">
              <a:solidFill>
                <a:srgbClr val="4B090D"/>
              </a:solidFill>
            </a:endParaRPr>
          </a:p>
          <a:p>
            <a:pPr indent="0" lvl="0" marL="0" rtl="0" algn="ctr">
              <a:lnSpc>
                <a:spcPct val="100000"/>
              </a:lnSpc>
              <a:spcBef>
                <a:spcPts val="1000"/>
              </a:spcBef>
              <a:spcAft>
                <a:spcPts val="0"/>
              </a:spcAft>
              <a:buNone/>
            </a:pPr>
            <a:r>
              <a:rPr i="1" lang="en" sz="1900">
                <a:solidFill>
                  <a:srgbClr val="4B090D"/>
                </a:solidFill>
              </a:rPr>
              <a:t>What’s Next?</a:t>
            </a:r>
            <a:endParaRPr sz="1900">
              <a:solidFill>
                <a:srgbClr val="4B090D"/>
              </a:solidFill>
            </a:endParaRPr>
          </a:p>
        </p:txBody>
      </p:sp>
      <p:grpSp>
        <p:nvGrpSpPr>
          <p:cNvPr id="173" name="Google Shape;173;p19"/>
          <p:cNvGrpSpPr/>
          <p:nvPr/>
        </p:nvGrpSpPr>
        <p:grpSpPr>
          <a:xfrm>
            <a:off x="1492088" y="4196410"/>
            <a:ext cx="6159817" cy="777203"/>
            <a:chOff x="227988" y="4046211"/>
            <a:chExt cx="8688035" cy="1097280"/>
          </a:xfrm>
        </p:grpSpPr>
        <p:pic>
          <p:nvPicPr>
            <p:cNvPr id="174" name="Google Shape;174;p19"/>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175" name="Google Shape;175;p19"/>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176" name="Google Shape;176;p19"/>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177" name="Google Shape;177;p19"/>
            <p:cNvCxnSpPr>
              <a:stCxn id="176" idx="3"/>
              <a:endCxn id="175"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178" name="Google Shape;178;p19"/>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B090D"/>
                </a:solidFill>
              </a:rPr>
              <a:t>Galactic Environments</a:t>
            </a:r>
            <a:endParaRPr>
              <a:solidFill>
                <a:srgbClr val="4B090D"/>
              </a:solidFill>
            </a:endParaRPr>
          </a:p>
        </p:txBody>
      </p:sp>
      <p:grpSp>
        <p:nvGrpSpPr>
          <p:cNvPr id="184" name="Google Shape;184;p20"/>
          <p:cNvGrpSpPr/>
          <p:nvPr/>
        </p:nvGrpSpPr>
        <p:grpSpPr>
          <a:xfrm>
            <a:off x="1492088" y="4196410"/>
            <a:ext cx="6159817" cy="777203"/>
            <a:chOff x="227988" y="4046211"/>
            <a:chExt cx="8688035" cy="1097280"/>
          </a:xfrm>
        </p:grpSpPr>
        <p:pic>
          <p:nvPicPr>
            <p:cNvPr id="185" name="Google Shape;185;p20"/>
            <p:cNvPicPr preferRelativeResize="0"/>
            <p:nvPr/>
          </p:nvPicPr>
          <p:blipFill>
            <a:blip r:embed="rId3">
              <a:alphaModFix/>
            </a:blip>
            <a:stretch>
              <a:fillRect/>
            </a:stretch>
          </p:blipFill>
          <p:spPr>
            <a:xfrm>
              <a:off x="227988" y="4243850"/>
              <a:ext cx="751126" cy="702000"/>
            </a:xfrm>
            <a:prstGeom prst="rect">
              <a:avLst/>
            </a:prstGeom>
            <a:noFill/>
            <a:ln>
              <a:noFill/>
            </a:ln>
          </p:spPr>
        </p:pic>
        <p:pic>
          <p:nvPicPr>
            <p:cNvPr id="186" name="Google Shape;186;p20"/>
            <p:cNvPicPr preferRelativeResize="0"/>
            <p:nvPr/>
          </p:nvPicPr>
          <p:blipFill>
            <a:blip r:embed="rId4">
              <a:alphaModFix/>
            </a:blip>
            <a:stretch>
              <a:fillRect/>
            </a:stretch>
          </p:blipFill>
          <p:spPr>
            <a:xfrm>
              <a:off x="8093063" y="4046211"/>
              <a:ext cx="822960" cy="1097280"/>
            </a:xfrm>
            <a:prstGeom prst="rect">
              <a:avLst/>
            </a:prstGeom>
            <a:noFill/>
            <a:ln>
              <a:noFill/>
            </a:ln>
          </p:spPr>
        </p:pic>
        <p:pic>
          <p:nvPicPr>
            <p:cNvPr id="187" name="Google Shape;187;p20"/>
            <p:cNvPicPr preferRelativeResize="0"/>
            <p:nvPr/>
          </p:nvPicPr>
          <p:blipFill>
            <a:blip r:embed="rId5">
              <a:alphaModFix/>
            </a:blip>
            <a:stretch>
              <a:fillRect/>
            </a:stretch>
          </p:blipFill>
          <p:spPr>
            <a:xfrm>
              <a:off x="4175273" y="4206225"/>
              <a:ext cx="728663" cy="777240"/>
            </a:xfrm>
            <a:prstGeom prst="rect">
              <a:avLst/>
            </a:prstGeom>
            <a:noFill/>
            <a:ln>
              <a:noFill/>
            </a:ln>
          </p:spPr>
        </p:pic>
        <p:cxnSp>
          <p:nvCxnSpPr>
            <p:cNvPr id="188" name="Google Shape;188;p20"/>
            <p:cNvCxnSpPr>
              <a:stCxn id="187" idx="3"/>
              <a:endCxn id="186"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189" name="Google Shape;189;p20"/>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grpSp>
        <p:nvGrpSpPr>
          <p:cNvPr id="190" name="Google Shape;190;p20"/>
          <p:cNvGrpSpPr/>
          <p:nvPr/>
        </p:nvGrpSpPr>
        <p:grpSpPr>
          <a:xfrm>
            <a:off x="1089150" y="1068380"/>
            <a:ext cx="6965675" cy="3006720"/>
            <a:chOff x="1089150" y="640755"/>
            <a:chExt cx="6965675" cy="3006720"/>
          </a:xfrm>
        </p:grpSpPr>
        <p:pic>
          <p:nvPicPr>
            <p:cNvPr id="191" name="Google Shape;191;p20"/>
            <p:cNvPicPr preferRelativeResize="0"/>
            <p:nvPr/>
          </p:nvPicPr>
          <p:blipFill rotWithShape="1">
            <a:blip r:embed="rId6">
              <a:alphaModFix/>
            </a:blip>
            <a:srcRect b="6055" l="1018" r="1018" t="6063"/>
            <a:stretch/>
          </p:blipFill>
          <p:spPr>
            <a:xfrm>
              <a:off x="3726162" y="1584520"/>
              <a:ext cx="1691640" cy="1691644"/>
            </a:xfrm>
            <a:prstGeom prst="rect">
              <a:avLst/>
            </a:prstGeom>
            <a:noFill/>
            <a:ln>
              <a:noFill/>
            </a:ln>
          </p:spPr>
        </p:pic>
        <p:pic>
          <p:nvPicPr>
            <p:cNvPr id="192" name="Google Shape;192;p20"/>
            <p:cNvPicPr preferRelativeResize="0"/>
            <p:nvPr/>
          </p:nvPicPr>
          <p:blipFill rotWithShape="1">
            <a:blip r:embed="rId7">
              <a:alphaModFix/>
            </a:blip>
            <a:srcRect b="1107" l="0" r="44373" t="0"/>
            <a:stretch/>
          </p:blipFill>
          <p:spPr>
            <a:xfrm>
              <a:off x="6080960" y="1604963"/>
              <a:ext cx="1691640" cy="1691640"/>
            </a:xfrm>
            <a:prstGeom prst="rect">
              <a:avLst/>
            </a:prstGeom>
            <a:noFill/>
            <a:ln>
              <a:noFill/>
            </a:ln>
          </p:spPr>
        </p:pic>
        <p:pic>
          <p:nvPicPr>
            <p:cNvPr id="193" name="Google Shape;193;p20"/>
            <p:cNvPicPr preferRelativeResize="0"/>
            <p:nvPr/>
          </p:nvPicPr>
          <p:blipFill rotWithShape="1">
            <a:blip r:embed="rId8">
              <a:alphaModFix/>
            </a:blip>
            <a:srcRect b="4321" l="9313" r="22903" t="4312"/>
            <a:stretch/>
          </p:blipFill>
          <p:spPr>
            <a:xfrm>
              <a:off x="1371300" y="1584488"/>
              <a:ext cx="1691700" cy="1691700"/>
            </a:xfrm>
            <a:prstGeom prst="rect">
              <a:avLst/>
            </a:prstGeom>
            <a:noFill/>
            <a:ln>
              <a:noFill/>
            </a:ln>
          </p:spPr>
        </p:pic>
        <p:sp>
          <p:nvSpPr>
            <p:cNvPr id="194" name="Google Shape;194;p20"/>
            <p:cNvSpPr txBox="1"/>
            <p:nvPr/>
          </p:nvSpPr>
          <p:spPr>
            <a:xfrm>
              <a:off x="1089150" y="3327675"/>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2C1DCB"/>
                  </a:solidFill>
                  <a:latin typeface="Helvetica Neue"/>
                  <a:ea typeface="Helvetica Neue"/>
                  <a:cs typeface="Helvetica Neue"/>
                  <a:sym typeface="Helvetica Neue"/>
                </a:rPr>
                <a:t>NGC 1313</a:t>
              </a:r>
              <a:endParaRPr b="1" sz="1200">
                <a:solidFill>
                  <a:srgbClr val="2C1DCB"/>
                </a:solidFill>
                <a:latin typeface="Helvetica Neue"/>
                <a:ea typeface="Helvetica Neue"/>
                <a:cs typeface="Helvetica Neue"/>
                <a:sym typeface="Helvetica Neue"/>
              </a:endParaRPr>
            </a:p>
          </p:txBody>
        </p:sp>
        <p:sp>
          <p:nvSpPr>
            <p:cNvPr id="195" name="Google Shape;195;p20"/>
            <p:cNvSpPr txBox="1"/>
            <p:nvPr/>
          </p:nvSpPr>
          <p:spPr>
            <a:xfrm>
              <a:off x="1120363" y="1038813"/>
              <a:ext cx="21936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4B090D"/>
                  </a:solidFill>
                  <a:latin typeface="Helvetica Neue"/>
                  <a:ea typeface="Helvetica Neue"/>
                  <a:cs typeface="Helvetica Neue"/>
                  <a:sym typeface="Helvetica Neue"/>
                </a:rPr>
                <a:t>Field</a:t>
              </a:r>
              <a:endParaRPr b="1" sz="1500">
                <a:solidFill>
                  <a:srgbClr val="4B090D"/>
                </a:solidFill>
                <a:latin typeface="Helvetica Neue"/>
                <a:ea typeface="Helvetica Neue"/>
                <a:cs typeface="Helvetica Neue"/>
                <a:sym typeface="Helvetica Neue"/>
              </a:endParaRPr>
            </a:p>
          </p:txBody>
        </p:sp>
        <p:sp>
          <p:nvSpPr>
            <p:cNvPr id="196" name="Google Shape;196;p20"/>
            <p:cNvSpPr txBox="1"/>
            <p:nvPr/>
          </p:nvSpPr>
          <p:spPr>
            <a:xfrm>
              <a:off x="3475188" y="1038813"/>
              <a:ext cx="21936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4B090D"/>
                  </a:solidFill>
                  <a:latin typeface="Helvetica Neue"/>
                  <a:ea typeface="Helvetica Neue"/>
                  <a:cs typeface="Helvetica Neue"/>
                  <a:sym typeface="Helvetica Neue"/>
                </a:rPr>
                <a:t>Group</a:t>
              </a:r>
              <a:endParaRPr b="1" sz="1500">
                <a:solidFill>
                  <a:srgbClr val="4B090D"/>
                </a:solidFill>
                <a:latin typeface="Helvetica Neue"/>
                <a:ea typeface="Helvetica Neue"/>
                <a:cs typeface="Helvetica Neue"/>
                <a:sym typeface="Helvetica Neue"/>
              </a:endParaRPr>
            </a:p>
          </p:txBody>
        </p:sp>
        <p:sp>
          <p:nvSpPr>
            <p:cNvPr id="197" name="Google Shape;197;p20"/>
            <p:cNvSpPr txBox="1"/>
            <p:nvPr/>
          </p:nvSpPr>
          <p:spPr>
            <a:xfrm>
              <a:off x="5830013" y="1038813"/>
              <a:ext cx="21936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4B090D"/>
                  </a:solidFill>
                  <a:latin typeface="Helvetica Neue"/>
                  <a:ea typeface="Helvetica Neue"/>
                  <a:cs typeface="Helvetica Neue"/>
                  <a:sym typeface="Helvetica Neue"/>
                </a:rPr>
                <a:t>Cluster</a:t>
              </a:r>
              <a:endParaRPr b="1" sz="1500">
                <a:solidFill>
                  <a:srgbClr val="4B090D"/>
                </a:solidFill>
                <a:latin typeface="Helvetica Neue"/>
                <a:ea typeface="Helvetica Neue"/>
                <a:cs typeface="Helvetica Neue"/>
                <a:sym typeface="Helvetica Neue"/>
              </a:endParaRPr>
            </a:p>
          </p:txBody>
        </p:sp>
        <p:sp>
          <p:nvSpPr>
            <p:cNvPr id="198" name="Google Shape;198;p20"/>
            <p:cNvSpPr txBox="1"/>
            <p:nvPr/>
          </p:nvSpPr>
          <p:spPr>
            <a:xfrm>
              <a:off x="3443975" y="3327663"/>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2C1DCB"/>
                  </a:solidFill>
                  <a:latin typeface="Helvetica Neue"/>
                  <a:ea typeface="Helvetica Neue"/>
                  <a:cs typeface="Helvetica Neue"/>
                  <a:sym typeface="Helvetica Neue"/>
                </a:rPr>
                <a:t>Stephan’s Quintet</a:t>
              </a:r>
              <a:endParaRPr b="1" sz="1200">
                <a:solidFill>
                  <a:srgbClr val="2C1DCB"/>
                </a:solidFill>
                <a:latin typeface="Helvetica Neue"/>
                <a:ea typeface="Helvetica Neue"/>
                <a:cs typeface="Helvetica Neue"/>
                <a:sym typeface="Helvetica Neue"/>
              </a:endParaRPr>
            </a:p>
          </p:txBody>
        </p:sp>
        <p:sp>
          <p:nvSpPr>
            <p:cNvPr id="199" name="Google Shape;199;p20"/>
            <p:cNvSpPr txBox="1"/>
            <p:nvPr/>
          </p:nvSpPr>
          <p:spPr>
            <a:xfrm>
              <a:off x="5798825" y="3337875"/>
              <a:ext cx="2256000" cy="30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2C1DCB"/>
                  </a:solidFill>
                  <a:latin typeface="Helvetica Neue"/>
                  <a:ea typeface="Helvetica Neue"/>
                  <a:cs typeface="Helvetica Neue"/>
                  <a:sym typeface="Helvetica Neue"/>
                </a:rPr>
                <a:t>Abell 2218</a:t>
              </a:r>
              <a:endParaRPr b="1" sz="1200">
                <a:solidFill>
                  <a:srgbClr val="2C1DCB"/>
                </a:solidFill>
                <a:latin typeface="Helvetica Neue"/>
                <a:ea typeface="Helvetica Neue"/>
                <a:cs typeface="Helvetica Neue"/>
                <a:sym typeface="Helvetica Neue"/>
              </a:endParaRPr>
            </a:p>
          </p:txBody>
        </p:sp>
        <p:sp>
          <p:nvSpPr>
            <p:cNvPr id="200" name="Google Shape;200;p20"/>
            <p:cNvSpPr txBox="1"/>
            <p:nvPr/>
          </p:nvSpPr>
          <p:spPr>
            <a:xfrm>
              <a:off x="3191175" y="640755"/>
              <a:ext cx="2739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galaxy density increases</a:t>
              </a:r>
              <a:endParaRPr sz="1200">
                <a:solidFill>
                  <a:srgbClr val="CC0000"/>
                </a:solidFill>
                <a:latin typeface="Helvetica Neue"/>
                <a:ea typeface="Helvetica Neue"/>
                <a:cs typeface="Helvetica Neue"/>
                <a:sym typeface="Helvetica Neue"/>
              </a:endParaRPr>
            </a:p>
          </p:txBody>
        </p:sp>
        <p:cxnSp>
          <p:nvCxnSpPr>
            <p:cNvPr id="201" name="Google Shape;201;p20"/>
            <p:cNvCxnSpPr/>
            <p:nvPr/>
          </p:nvCxnSpPr>
          <p:spPr>
            <a:xfrm>
              <a:off x="1522500" y="1040682"/>
              <a:ext cx="6099000" cy="900"/>
            </a:xfrm>
            <a:prstGeom prst="straightConnector1">
              <a:avLst/>
            </a:prstGeom>
            <a:noFill/>
            <a:ln cap="flat" cmpd="sng" w="28575">
              <a:solidFill>
                <a:srgbClr val="CC0000"/>
              </a:solidFill>
              <a:prstDash val="solid"/>
              <a:round/>
              <a:headEnd len="med" w="med" type="none"/>
              <a:tailEnd len="med" w="med" type="triangl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rgbClr val="4B090D"/>
                </a:solidFill>
              </a:rPr>
              <a:t>Galactic Winds </a:t>
            </a:r>
            <a:r>
              <a:rPr lang="en" sz="2500"/>
              <a:t>Versus</a:t>
            </a:r>
            <a:r>
              <a:rPr lang="en" sz="2500">
                <a:solidFill>
                  <a:srgbClr val="4B090D"/>
                </a:solidFill>
              </a:rPr>
              <a:t> Environment</a:t>
            </a:r>
            <a:endParaRPr sz="2500">
              <a:solidFill>
                <a:srgbClr val="4B090D"/>
              </a:solidFill>
            </a:endParaRPr>
          </a:p>
        </p:txBody>
      </p:sp>
      <p:pic>
        <p:nvPicPr>
          <p:cNvPr id="207" name="Google Shape;207;p21"/>
          <p:cNvPicPr preferRelativeResize="0"/>
          <p:nvPr/>
        </p:nvPicPr>
        <p:blipFill>
          <a:blip r:embed="rId3">
            <a:alphaModFix/>
          </a:blip>
          <a:stretch>
            <a:fillRect/>
          </a:stretch>
        </p:blipFill>
        <p:spPr>
          <a:xfrm>
            <a:off x="6014150" y="1032475"/>
            <a:ext cx="2611527" cy="2560320"/>
          </a:xfrm>
          <a:prstGeom prst="rect">
            <a:avLst/>
          </a:prstGeom>
          <a:noFill/>
          <a:ln>
            <a:noFill/>
          </a:ln>
        </p:spPr>
      </p:pic>
      <p:cxnSp>
        <p:nvCxnSpPr>
          <p:cNvPr id="208" name="Google Shape;208;p21"/>
          <p:cNvCxnSpPr/>
          <p:nvPr/>
        </p:nvCxnSpPr>
        <p:spPr>
          <a:xfrm>
            <a:off x="5760720" y="1129279"/>
            <a:ext cx="9300" cy="2834700"/>
          </a:xfrm>
          <a:prstGeom prst="straightConnector1">
            <a:avLst/>
          </a:prstGeom>
          <a:noFill/>
          <a:ln cap="flat" cmpd="sng" w="28575">
            <a:solidFill>
              <a:srgbClr val="CC0000"/>
            </a:solidFill>
            <a:prstDash val="solid"/>
            <a:round/>
            <a:headEnd len="med" w="med" type="none"/>
            <a:tailEnd len="med" w="med" type="triangle"/>
          </a:ln>
        </p:spPr>
      </p:cxnSp>
      <p:sp>
        <p:nvSpPr>
          <p:cNvPr id="209" name="Google Shape;209;p21"/>
          <p:cNvSpPr txBox="1"/>
          <p:nvPr/>
        </p:nvSpPr>
        <p:spPr>
          <a:xfrm rot="-5400000">
            <a:off x="4146575" y="2277225"/>
            <a:ext cx="281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winds decrease with galaxy evolution</a:t>
            </a:r>
            <a:endParaRPr sz="1200">
              <a:solidFill>
                <a:srgbClr val="CC0000"/>
              </a:solidFill>
              <a:latin typeface="Helvetica Neue"/>
              <a:ea typeface="Helvetica Neue"/>
              <a:cs typeface="Helvetica Neue"/>
              <a:sym typeface="Helvetica Neue"/>
            </a:endParaRPr>
          </a:p>
        </p:txBody>
      </p:sp>
      <p:cxnSp>
        <p:nvCxnSpPr>
          <p:cNvPr id="210" name="Google Shape;210;p21"/>
          <p:cNvCxnSpPr/>
          <p:nvPr/>
        </p:nvCxnSpPr>
        <p:spPr>
          <a:xfrm flipH="1">
            <a:off x="5902950" y="4005072"/>
            <a:ext cx="2994000" cy="23700"/>
          </a:xfrm>
          <a:prstGeom prst="straightConnector1">
            <a:avLst/>
          </a:prstGeom>
          <a:noFill/>
          <a:ln cap="flat" cmpd="sng" w="28575">
            <a:solidFill>
              <a:srgbClr val="CC0000"/>
            </a:solidFill>
            <a:prstDash val="solid"/>
            <a:round/>
            <a:headEnd len="med" w="med" type="triangle"/>
            <a:tailEnd len="med" w="med" type="none"/>
          </a:ln>
        </p:spPr>
      </p:cxnSp>
      <p:sp>
        <p:nvSpPr>
          <p:cNvPr id="211" name="Google Shape;211;p21"/>
          <p:cNvSpPr txBox="1"/>
          <p:nvPr/>
        </p:nvSpPr>
        <p:spPr>
          <a:xfrm>
            <a:off x="5937950" y="3657600"/>
            <a:ext cx="2739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winds increase with environment</a:t>
            </a:r>
            <a:endParaRPr sz="1200">
              <a:solidFill>
                <a:srgbClr val="CC0000"/>
              </a:solidFill>
              <a:latin typeface="Helvetica Neue"/>
              <a:ea typeface="Helvetica Neue"/>
              <a:cs typeface="Helvetica Neue"/>
              <a:sym typeface="Helvetica Neue"/>
            </a:endParaRPr>
          </a:p>
        </p:txBody>
      </p:sp>
      <p:grpSp>
        <p:nvGrpSpPr>
          <p:cNvPr id="212" name="Google Shape;212;p21"/>
          <p:cNvGrpSpPr/>
          <p:nvPr/>
        </p:nvGrpSpPr>
        <p:grpSpPr>
          <a:xfrm>
            <a:off x="1492088" y="4196410"/>
            <a:ext cx="6159817" cy="777203"/>
            <a:chOff x="227988" y="4046211"/>
            <a:chExt cx="8688035" cy="1097280"/>
          </a:xfrm>
        </p:grpSpPr>
        <p:pic>
          <p:nvPicPr>
            <p:cNvPr id="213" name="Google Shape;213;p21"/>
            <p:cNvPicPr preferRelativeResize="0"/>
            <p:nvPr/>
          </p:nvPicPr>
          <p:blipFill>
            <a:blip r:embed="rId4">
              <a:alphaModFix/>
            </a:blip>
            <a:stretch>
              <a:fillRect/>
            </a:stretch>
          </p:blipFill>
          <p:spPr>
            <a:xfrm>
              <a:off x="227988" y="4243850"/>
              <a:ext cx="751126" cy="702000"/>
            </a:xfrm>
            <a:prstGeom prst="rect">
              <a:avLst/>
            </a:prstGeom>
            <a:noFill/>
            <a:ln>
              <a:noFill/>
            </a:ln>
          </p:spPr>
        </p:pic>
        <p:pic>
          <p:nvPicPr>
            <p:cNvPr id="214" name="Google Shape;214;p21"/>
            <p:cNvPicPr preferRelativeResize="0"/>
            <p:nvPr/>
          </p:nvPicPr>
          <p:blipFill>
            <a:blip r:embed="rId5">
              <a:alphaModFix/>
            </a:blip>
            <a:stretch>
              <a:fillRect/>
            </a:stretch>
          </p:blipFill>
          <p:spPr>
            <a:xfrm>
              <a:off x="8093063" y="4046211"/>
              <a:ext cx="822960" cy="1097280"/>
            </a:xfrm>
            <a:prstGeom prst="rect">
              <a:avLst/>
            </a:prstGeom>
            <a:noFill/>
            <a:ln>
              <a:noFill/>
            </a:ln>
          </p:spPr>
        </p:pic>
        <p:pic>
          <p:nvPicPr>
            <p:cNvPr id="215" name="Google Shape;215;p21"/>
            <p:cNvPicPr preferRelativeResize="0"/>
            <p:nvPr/>
          </p:nvPicPr>
          <p:blipFill>
            <a:blip r:embed="rId6">
              <a:alphaModFix/>
            </a:blip>
            <a:stretch>
              <a:fillRect/>
            </a:stretch>
          </p:blipFill>
          <p:spPr>
            <a:xfrm>
              <a:off x="4175273" y="4206225"/>
              <a:ext cx="728663" cy="777240"/>
            </a:xfrm>
            <a:prstGeom prst="rect">
              <a:avLst/>
            </a:prstGeom>
            <a:noFill/>
            <a:ln>
              <a:noFill/>
            </a:ln>
          </p:spPr>
        </p:pic>
        <p:cxnSp>
          <p:nvCxnSpPr>
            <p:cNvPr id="216" name="Google Shape;216;p21"/>
            <p:cNvCxnSpPr>
              <a:stCxn id="215" idx="3"/>
              <a:endCxn id="214" idx="1"/>
            </p:cNvCxnSpPr>
            <p:nvPr/>
          </p:nvCxnSpPr>
          <p:spPr>
            <a:xfrm>
              <a:off x="4903935" y="4594845"/>
              <a:ext cx="3189000" cy="0"/>
            </a:xfrm>
            <a:prstGeom prst="straightConnector1">
              <a:avLst/>
            </a:prstGeom>
            <a:noFill/>
            <a:ln cap="flat" cmpd="sng" w="9525">
              <a:solidFill>
                <a:schemeClr val="dk2"/>
              </a:solidFill>
              <a:prstDash val="solid"/>
              <a:round/>
              <a:headEnd len="med" w="med" type="none"/>
              <a:tailEnd len="med" w="med" type="none"/>
            </a:ln>
          </p:spPr>
        </p:cxnSp>
        <p:cxnSp>
          <p:nvCxnSpPr>
            <p:cNvPr id="217" name="Google Shape;217;p21"/>
            <p:cNvCxnSpPr/>
            <p:nvPr/>
          </p:nvCxnSpPr>
          <p:spPr>
            <a:xfrm>
              <a:off x="1061413" y="4586850"/>
              <a:ext cx="3038400" cy="4200"/>
            </a:xfrm>
            <a:prstGeom prst="straightConnector1">
              <a:avLst/>
            </a:prstGeom>
            <a:noFill/>
            <a:ln cap="flat" cmpd="sng" w="9525">
              <a:solidFill>
                <a:schemeClr val="dk2"/>
              </a:solidFill>
              <a:prstDash val="solid"/>
              <a:round/>
              <a:headEnd len="med" w="med" type="none"/>
              <a:tailEnd len="med" w="med" type="none"/>
            </a:ln>
          </p:spPr>
        </p:cxnSp>
      </p:grpSp>
      <p:sp>
        <p:nvSpPr>
          <p:cNvPr id="218" name="Google Shape;218;p21"/>
          <p:cNvSpPr txBox="1"/>
          <p:nvPr>
            <p:ph idx="1" type="body"/>
          </p:nvPr>
        </p:nvSpPr>
        <p:spPr>
          <a:xfrm>
            <a:off x="311700" y="1152475"/>
            <a:ext cx="4904100" cy="14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770"/>
              <a:buFont typeface="Arial"/>
              <a:buNone/>
            </a:pPr>
            <a:r>
              <a:rPr lang="en" sz="1400"/>
              <a:t>Winds decrease along galaxy evolution sequence and, </a:t>
            </a:r>
            <a:r>
              <a:rPr b="1" lang="en" sz="1400"/>
              <a:t>for each galaxy class, increase with local galaxy density.</a:t>
            </a:r>
            <a:endParaRPr sz="1400"/>
          </a:p>
          <a:p>
            <a:pPr indent="0" lvl="0" marL="0" rtl="0" algn="l">
              <a:spcBef>
                <a:spcPts val="1200"/>
              </a:spcBef>
              <a:spcAft>
                <a:spcPts val="0"/>
              </a:spcAft>
              <a:buSzPts val="770"/>
              <a:buNone/>
            </a:pPr>
            <a:r>
              <a:rPr lang="en" sz="1400"/>
              <a:t>More clumped</a:t>
            </a:r>
            <a:r>
              <a:rPr lang="en" sz="1400"/>
              <a:t>,</a:t>
            </a:r>
            <a:r>
              <a:rPr lang="en" sz="1400"/>
              <a:t> stronger winds. Explain increase in metals?</a:t>
            </a:r>
            <a:endParaRPr sz="1400"/>
          </a:p>
          <a:p>
            <a:pPr indent="0" lvl="0" marL="0" rtl="0" algn="l">
              <a:spcBef>
                <a:spcPts val="1200"/>
              </a:spcBef>
              <a:spcAft>
                <a:spcPts val="1200"/>
              </a:spcAft>
              <a:buSzPts val="770"/>
              <a:buNone/>
            </a:pPr>
            <a:r>
              <a:rPr b="1" lang="en" sz="1400"/>
              <a:t>Key</a:t>
            </a:r>
            <a:r>
              <a:rPr lang="en" sz="1400"/>
              <a:t>:</a:t>
            </a:r>
            <a:endParaRPr sz="1400"/>
          </a:p>
        </p:txBody>
      </p:sp>
      <p:grpSp>
        <p:nvGrpSpPr>
          <p:cNvPr id="219" name="Google Shape;219;p21"/>
          <p:cNvGrpSpPr/>
          <p:nvPr/>
        </p:nvGrpSpPr>
        <p:grpSpPr>
          <a:xfrm>
            <a:off x="773272" y="2650019"/>
            <a:ext cx="3986023" cy="1481332"/>
            <a:chOff x="773272" y="2650019"/>
            <a:chExt cx="3986023" cy="1481332"/>
          </a:xfrm>
        </p:grpSpPr>
        <p:sp>
          <p:nvSpPr>
            <p:cNvPr id="220" name="Google Shape;220;p21"/>
            <p:cNvSpPr txBox="1"/>
            <p:nvPr/>
          </p:nvSpPr>
          <p:spPr>
            <a:xfrm>
              <a:off x="773272" y="2650035"/>
              <a:ext cx="1208400" cy="4806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Actively Star Forming</a:t>
              </a:r>
              <a:endParaRPr b="1" sz="900">
                <a:solidFill>
                  <a:srgbClr val="4B090D"/>
                </a:solidFill>
              </a:endParaRPr>
            </a:p>
          </p:txBody>
        </p:sp>
        <p:sp>
          <p:nvSpPr>
            <p:cNvPr id="221" name="Google Shape;221;p21"/>
            <p:cNvSpPr txBox="1"/>
            <p:nvPr/>
          </p:nvSpPr>
          <p:spPr>
            <a:xfrm>
              <a:off x="2162099" y="2650035"/>
              <a:ext cx="1208400" cy="480600"/>
            </a:xfrm>
            <a:prstGeom prst="rect">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Recently Star Forming</a:t>
              </a:r>
              <a:endParaRPr b="1" sz="900">
                <a:solidFill>
                  <a:srgbClr val="4B090D"/>
                </a:solidFill>
              </a:endParaRPr>
            </a:p>
          </p:txBody>
        </p:sp>
        <p:sp>
          <p:nvSpPr>
            <p:cNvPr id="222" name="Google Shape;222;p21"/>
            <p:cNvSpPr txBox="1"/>
            <p:nvPr/>
          </p:nvSpPr>
          <p:spPr>
            <a:xfrm>
              <a:off x="3550895" y="2650019"/>
              <a:ext cx="1208400" cy="480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4B090D"/>
                  </a:solidFill>
                </a:rPr>
                <a:t>No Longer Star Forming</a:t>
              </a:r>
              <a:endParaRPr b="1" sz="900">
                <a:solidFill>
                  <a:srgbClr val="4B090D"/>
                </a:solidFill>
              </a:endParaRPr>
            </a:p>
          </p:txBody>
        </p:sp>
        <p:pic>
          <p:nvPicPr>
            <p:cNvPr id="223" name="Google Shape;223;p21"/>
            <p:cNvPicPr preferRelativeResize="0"/>
            <p:nvPr/>
          </p:nvPicPr>
          <p:blipFill>
            <a:blip r:embed="rId7">
              <a:alphaModFix/>
            </a:blip>
            <a:stretch>
              <a:fillRect/>
            </a:stretch>
          </p:blipFill>
          <p:spPr>
            <a:xfrm>
              <a:off x="931501" y="3247164"/>
              <a:ext cx="891964" cy="884177"/>
            </a:xfrm>
            <a:prstGeom prst="rect">
              <a:avLst/>
            </a:prstGeom>
            <a:noFill/>
            <a:ln cap="flat" cmpd="sng" w="28575">
              <a:solidFill>
                <a:srgbClr val="0000FF"/>
              </a:solidFill>
              <a:prstDash val="solid"/>
              <a:round/>
              <a:headEnd len="sm" w="sm" type="none"/>
              <a:tailEnd len="sm" w="sm" type="none"/>
            </a:ln>
          </p:spPr>
        </p:pic>
        <p:pic>
          <p:nvPicPr>
            <p:cNvPr id="224" name="Google Shape;224;p21"/>
            <p:cNvPicPr preferRelativeResize="0"/>
            <p:nvPr/>
          </p:nvPicPr>
          <p:blipFill rotWithShape="1">
            <a:blip r:embed="rId8">
              <a:alphaModFix/>
            </a:blip>
            <a:srcRect b="8373" l="0" r="5392" t="8390"/>
            <a:stretch/>
          </p:blipFill>
          <p:spPr>
            <a:xfrm>
              <a:off x="3733169" y="3247148"/>
              <a:ext cx="843873" cy="884178"/>
            </a:xfrm>
            <a:prstGeom prst="rect">
              <a:avLst/>
            </a:prstGeom>
            <a:noFill/>
            <a:ln cap="flat" cmpd="sng" w="28575">
              <a:solidFill>
                <a:srgbClr val="FF0000"/>
              </a:solidFill>
              <a:prstDash val="solid"/>
              <a:round/>
              <a:headEnd len="sm" w="sm" type="none"/>
              <a:tailEnd len="sm" w="sm" type="none"/>
            </a:ln>
          </p:spPr>
        </p:pic>
        <p:pic>
          <p:nvPicPr>
            <p:cNvPr id="225" name="Google Shape;225;p21"/>
            <p:cNvPicPr preferRelativeResize="0"/>
            <p:nvPr/>
          </p:nvPicPr>
          <p:blipFill>
            <a:blip r:embed="rId9">
              <a:alphaModFix/>
            </a:blip>
            <a:stretch>
              <a:fillRect/>
            </a:stretch>
          </p:blipFill>
          <p:spPr>
            <a:xfrm>
              <a:off x="2323753" y="3247164"/>
              <a:ext cx="885144" cy="884188"/>
            </a:xfrm>
            <a:prstGeom prst="rect">
              <a:avLst/>
            </a:prstGeom>
            <a:noFill/>
            <a:ln cap="flat" cmpd="sng" w="28575">
              <a:solidFill>
                <a:srgbClr val="38761D"/>
              </a:solidFill>
              <a:prstDash val="solid"/>
              <a:round/>
              <a:headEnd len="sm" w="sm" type="none"/>
              <a:tailEnd len="sm" w="sm" type="none"/>
            </a:ln>
          </p:spPr>
        </p:pic>
        <p:sp>
          <p:nvSpPr>
            <p:cNvPr id="226" name="Google Shape;226;p21"/>
            <p:cNvSpPr/>
            <p:nvPr/>
          </p:nvSpPr>
          <p:spPr>
            <a:xfrm>
              <a:off x="1680867" y="3684009"/>
              <a:ext cx="843600" cy="2049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
            <p:cNvSpPr/>
            <p:nvPr/>
          </p:nvSpPr>
          <p:spPr>
            <a:xfrm>
              <a:off x="3090329" y="3684009"/>
              <a:ext cx="843600" cy="2049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